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57" r:id="rId4"/>
    <p:sldId id="259" r:id="rId5"/>
    <p:sldId id="260" r:id="rId6"/>
    <p:sldId id="261" r:id="rId7"/>
    <p:sldId id="258" r:id="rId8"/>
    <p:sldId id="262" r:id="rId9"/>
    <p:sldId id="264" r:id="rId10"/>
    <p:sldId id="270" r:id="rId11"/>
    <p:sldId id="265" r:id="rId12"/>
    <p:sldId id="268" r:id="rId13"/>
    <p:sldId id="266" r:id="rId14"/>
    <p:sldId id="267" r:id="rId15"/>
    <p:sldId id="271" r:id="rId16"/>
    <p:sldId id="272" r:id="rId17"/>
    <p:sldId id="274" r:id="rId18"/>
    <p:sldId id="275" r:id="rId19"/>
    <p:sldId id="269" r:id="rId20"/>
    <p:sldId id="277" r:id="rId21"/>
    <p:sldId id="280" r:id="rId22"/>
    <p:sldId id="279" r:id="rId23"/>
    <p:sldId id="281" r:id="rId24"/>
    <p:sldId id="283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1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24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641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9564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795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853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04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346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95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3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89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38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5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08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72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79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6F052-4889-4C4F-9FCC-251AB9A34B2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5F0D0-9E7E-4D59-B30D-C34C7E146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3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D63DE1-705A-E75F-A4EE-6867B9F1D7AB}"/>
              </a:ext>
            </a:extLst>
          </p:cNvPr>
          <p:cNvSpPr/>
          <p:nvPr/>
        </p:nvSpPr>
        <p:spPr>
          <a:xfrm>
            <a:off x="166048" y="488820"/>
            <a:ext cx="11859904" cy="5880359"/>
          </a:xfrm>
          <a:prstGeom prst="rect">
            <a:avLst/>
          </a:prstGeom>
          <a:blipFill dpi="0" rotWithShape="1">
            <a:blip r:embed="rId2">
              <a:alphaModFix amt="34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1C57BF-BE3A-6B72-5729-3A4763F18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EXPLORATION DE LA BASE DE DONNEES OPEN FOOD FACT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275EB6-5277-514D-A611-0E3542D71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Objectif : analyse de la faisabilité de l’amélioration l’ergonomie de saisi de données.</a:t>
            </a:r>
          </a:p>
        </p:txBody>
      </p:sp>
    </p:spTree>
    <p:extLst>
      <p:ext uri="{BB962C8B-B14F-4D97-AF65-F5344CB8AC3E}">
        <p14:creationId xmlns:p14="http://schemas.microsoft.com/office/powerpoint/2010/main" val="3122126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CE588A5-5516-CD18-D060-459CF47A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306" y="2737769"/>
            <a:ext cx="1770903" cy="36581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75881E1-15F7-D367-0425-5F12A9BD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NETTOYAGE DES DONNEES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888B9F4-13B4-DDD2-4D1F-0C5CDA6D7E6D}"/>
              </a:ext>
            </a:extLst>
          </p:cNvPr>
          <p:cNvSpPr txBox="1"/>
          <p:nvPr/>
        </p:nvSpPr>
        <p:spPr>
          <a:xfrm>
            <a:off x="6048332" y="2118933"/>
            <a:ext cx="437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Méthode des interquartiles retenue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7C98E3-F6EC-BAE0-EF18-FA1E0E71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17" y="2989076"/>
            <a:ext cx="3627293" cy="28530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99E9540-1641-CAA8-14F6-E3F570F9AB92}"/>
              </a:ext>
            </a:extLst>
          </p:cNvPr>
          <p:cNvSpPr txBox="1"/>
          <p:nvPr/>
        </p:nvSpPr>
        <p:spPr>
          <a:xfrm>
            <a:off x="1424417" y="2120600"/>
            <a:ext cx="437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Méthode des écart-types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D7AA4775-AC0B-3D0A-C5BB-716C9FBAD299}"/>
              </a:ext>
            </a:extLst>
          </p:cNvPr>
          <p:cNvSpPr/>
          <p:nvPr/>
        </p:nvSpPr>
        <p:spPr>
          <a:xfrm flipH="1">
            <a:off x="8608356" y="4311798"/>
            <a:ext cx="289878" cy="837430"/>
          </a:xfrm>
          <a:prstGeom prst="lef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45CE501E-5FD4-35E3-9DFE-5CCA0612B09B}"/>
              </a:ext>
            </a:extLst>
          </p:cNvPr>
          <p:cNvSpPr/>
          <p:nvPr/>
        </p:nvSpPr>
        <p:spPr>
          <a:xfrm flipH="1">
            <a:off x="8608356" y="3065114"/>
            <a:ext cx="289878" cy="1217570"/>
          </a:xfrm>
          <a:prstGeom prst="lef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C596B10D-82EC-18EF-7890-A902860500FA}"/>
              </a:ext>
            </a:extLst>
          </p:cNvPr>
          <p:cNvSpPr/>
          <p:nvPr/>
        </p:nvSpPr>
        <p:spPr>
          <a:xfrm flipH="1">
            <a:off x="8608356" y="5149228"/>
            <a:ext cx="289878" cy="1022350"/>
          </a:xfrm>
          <a:prstGeom prst="leftBrace">
            <a:avLst/>
          </a:prstGeom>
          <a:ln w="28575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56B27A8-21B8-3B6E-667B-2D3644003DB7}"/>
              </a:ext>
            </a:extLst>
          </p:cNvPr>
          <p:cNvSpPr/>
          <p:nvPr/>
        </p:nvSpPr>
        <p:spPr>
          <a:xfrm>
            <a:off x="8170206" y="2488265"/>
            <a:ext cx="584200" cy="576849"/>
          </a:xfrm>
          <a:prstGeom prst="ellipse">
            <a:avLst/>
          </a:prstGeom>
          <a:solidFill>
            <a:srgbClr val="FF0000">
              <a:alpha val="5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387D6FE-7A2E-37FE-0CFC-DA9FDAEE9FAC}"/>
              </a:ext>
            </a:extLst>
          </p:cNvPr>
          <p:cNvSpPr/>
          <p:nvPr/>
        </p:nvSpPr>
        <p:spPr>
          <a:xfrm>
            <a:off x="8181422" y="6176844"/>
            <a:ext cx="584200" cy="576849"/>
          </a:xfrm>
          <a:prstGeom prst="ellipse">
            <a:avLst/>
          </a:prstGeom>
          <a:solidFill>
            <a:srgbClr val="FF0000">
              <a:alpha val="5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CC1F99-007E-AB3A-15FB-30974FEE1BBE}"/>
              </a:ext>
            </a:extLst>
          </p:cNvPr>
          <p:cNvSpPr txBox="1"/>
          <p:nvPr/>
        </p:nvSpPr>
        <p:spPr>
          <a:xfrm>
            <a:off x="7887944" y="4959274"/>
            <a:ext cx="58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Q1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D525B68-7A52-3E4B-3633-4AFA97F53B93}"/>
              </a:ext>
            </a:extLst>
          </p:cNvPr>
          <p:cNvSpPr txBox="1"/>
          <p:nvPr/>
        </p:nvSpPr>
        <p:spPr>
          <a:xfrm>
            <a:off x="7872055" y="2957356"/>
            <a:ext cx="83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B67B951-0BD8-7DB7-AF61-0A2CC50C3459}"/>
              </a:ext>
            </a:extLst>
          </p:cNvPr>
          <p:cNvSpPr txBox="1"/>
          <p:nvPr/>
        </p:nvSpPr>
        <p:spPr>
          <a:xfrm>
            <a:off x="7824505" y="5914187"/>
            <a:ext cx="83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min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34A3BE3-0CB8-AB25-C57B-31FDA4AC129D}"/>
              </a:ext>
            </a:extLst>
          </p:cNvPr>
          <p:cNvSpPr txBox="1"/>
          <p:nvPr/>
        </p:nvSpPr>
        <p:spPr>
          <a:xfrm>
            <a:off x="9005855" y="4545847"/>
            <a:ext cx="2072651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Interquartile (IQ)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CFCEB30-D5AB-BA20-407E-19E5FB78D06C}"/>
              </a:ext>
            </a:extLst>
          </p:cNvPr>
          <p:cNvSpPr txBox="1"/>
          <p:nvPr/>
        </p:nvSpPr>
        <p:spPr>
          <a:xfrm>
            <a:off x="9005855" y="3489233"/>
            <a:ext cx="1577351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Q3 + 1,5 x IQ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1B8934-5D88-6A7B-853E-5F594704071F}"/>
              </a:ext>
            </a:extLst>
          </p:cNvPr>
          <p:cNvSpPr txBox="1"/>
          <p:nvPr/>
        </p:nvSpPr>
        <p:spPr>
          <a:xfrm>
            <a:off x="8935596" y="5475737"/>
            <a:ext cx="1577351" cy="369332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Q1 - 1,5 x IQ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3A775BD-3D89-BD5C-A210-ECED4B311FCD}"/>
              </a:ext>
            </a:extLst>
          </p:cNvPr>
          <p:cNvSpPr txBox="1"/>
          <p:nvPr/>
        </p:nvSpPr>
        <p:spPr>
          <a:xfrm>
            <a:off x="7872055" y="4174197"/>
            <a:ext cx="58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Q3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587A5F0-172E-EF4D-2BFF-ABF2A88A93F1}"/>
              </a:ext>
            </a:extLst>
          </p:cNvPr>
          <p:cNvCxnSpPr>
            <a:cxnSpLocks/>
          </p:cNvCxnSpPr>
          <p:nvPr/>
        </p:nvCxnSpPr>
        <p:spPr>
          <a:xfrm flipV="1">
            <a:off x="3190322" y="3925345"/>
            <a:ext cx="0" cy="18034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D3C61B3-AD97-C87C-E5CC-22CDB90E30BA}"/>
              </a:ext>
            </a:extLst>
          </p:cNvPr>
          <p:cNvSpPr/>
          <p:nvPr/>
        </p:nvSpPr>
        <p:spPr>
          <a:xfrm>
            <a:off x="3224458" y="5516020"/>
            <a:ext cx="245264" cy="13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966DC7-9A8E-DEFE-6D4D-6A3AAE0143F1}"/>
              </a:ext>
            </a:extLst>
          </p:cNvPr>
          <p:cNvSpPr/>
          <p:nvPr/>
        </p:nvSpPr>
        <p:spPr>
          <a:xfrm>
            <a:off x="3469722" y="5516020"/>
            <a:ext cx="245264" cy="13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6C4C31-300A-85AA-A3A4-9A4D96E3DDF9}"/>
              </a:ext>
            </a:extLst>
          </p:cNvPr>
          <p:cNvSpPr/>
          <p:nvPr/>
        </p:nvSpPr>
        <p:spPr>
          <a:xfrm>
            <a:off x="3725780" y="5516020"/>
            <a:ext cx="245264" cy="13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F0A229-3C9D-F930-9FD5-24E49BE7DA78}"/>
              </a:ext>
            </a:extLst>
          </p:cNvPr>
          <p:cNvSpPr/>
          <p:nvPr/>
        </p:nvSpPr>
        <p:spPr>
          <a:xfrm>
            <a:off x="2411591" y="5516020"/>
            <a:ext cx="245264" cy="13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400C8-A746-37B5-00E9-19EA35849B09}"/>
              </a:ext>
            </a:extLst>
          </p:cNvPr>
          <p:cNvSpPr/>
          <p:nvPr/>
        </p:nvSpPr>
        <p:spPr>
          <a:xfrm>
            <a:off x="2656855" y="5516020"/>
            <a:ext cx="245264" cy="13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84638E-39CC-3996-C6A8-84D6012FD293}"/>
              </a:ext>
            </a:extLst>
          </p:cNvPr>
          <p:cNvSpPr/>
          <p:nvPr/>
        </p:nvSpPr>
        <p:spPr>
          <a:xfrm>
            <a:off x="2912913" y="5516020"/>
            <a:ext cx="245264" cy="13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220B50F-8FCA-984E-9638-5A8BF79A0299}"/>
              </a:ext>
            </a:extLst>
          </p:cNvPr>
          <p:cNvSpPr txBox="1"/>
          <p:nvPr/>
        </p:nvSpPr>
        <p:spPr>
          <a:xfrm>
            <a:off x="3073876" y="3671345"/>
            <a:ext cx="964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</a:rPr>
              <a:t>moyenne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3660AEF-02E5-6E84-BE2B-4C1E8B4691FE}"/>
              </a:ext>
            </a:extLst>
          </p:cNvPr>
          <p:cNvSpPr txBox="1"/>
          <p:nvPr/>
        </p:nvSpPr>
        <p:spPr>
          <a:xfrm>
            <a:off x="3679177" y="4455182"/>
            <a:ext cx="964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Écart-type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C3B800F-50B5-8314-7042-D1701337B9CC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3347090" y="4693163"/>
            <a:ext cx="454285" cy="82285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EACCE31-AF8E-3B98-65F9-84719373E322}"/>
              </a:ext>
            </a:extLst>
          </p:cNvPr>
          <p:cNvSpPr/>
          <p:nvPr/>
        </p:nvSpPr>
        <p:spPr>
          <a:xfrm>
            <a:off x="1808498" y="5093745"/>
            <a:ext cx="603093" cy="635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64C755-0E17-6874-D83A-A7206BB5CF8A}"/>
              </a:ext>
            </a:extLst>
          </p:cNvPr>
          <p:cNvSpPr/>
          <p:nvPr/>
        </p:nvSpPr>
        <p:spPr>
          <a:xfrm>
            <a:off x="3981838" y="5104591"/>
            <a:ext cx="603093" cy="635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D6FC7E5-C8BA-7387-55CE-93CDAFBAE808}"/>
              </a:ext>
            </a:extLst>
          </p:cNvPr>
          <p:cNvSpPr txBox="1"/>
          <p:nvPr/>
        </p:nvSpPr>
        <p:spPr>
          <a:xfrm>
            <a:off x="924444" y="1698582"/>
            <a:ext cx="71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Identification valeurs aberrantes par statistique</a:t>
            </a:r>
          </a:p>
        </p:txBody>
      </p:sp>
    </p:spTree>
    <p:extLst>
      <p:ext uri="{BB962C8B-B14F-4D97-AF65-F5344CB8AC3E}">
        <p14:creationId xmlns:p14="http://schemas.microsoft.com/office/powerpoint/2010/main" val="381871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/>
      <p:bldP spid="19" grpId="0"/>
      <p:bldP spid="20" grpId="0"/>
      <p:bldP spid="21" grpId="0" animBg="1"/>
      <p:bldP spid="25" grpId="0" animBg="1"/>
      <p:bldP spid="26" grpId="0" animBg="1"/>
      <p:bldP spid="27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5" grpId="0"/>
      <p:bldP spid="46" grpId="0"/>
      <p:bldP spid="50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881E1-15F7-D367-0425-5F12A9BD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NETTOYAGE DES DONNEES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6D0623-FD9F-6B0D-8F00-4519F0A9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4" y="1935921"/>
            <a:ext cx="3448050" cy="1790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5AED14A-5E15-2F98-CA44-2256A7BD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4" y="3880159"/>
            <a:ext cx="3467100" cy="18669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1FC17B-9405-245C-16E7-219F0BB01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074" y="1948621"/>
            <a:ext cx="3400425" cy="1790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2E1CD3F-B233-4AAB-1A2F-18260B084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964" y="3957946"/>
            <a:ext cx="3533775" cy="1762125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60EB9A9-1B2B-8A0B-9293-0F93375F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99" y="2886384"/>
            <a:ext cx="4234245" cy="28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888B9F4-13B4-DDD2-4D1F-0C5CDA6D7E6D}"/>
              </a:ext>
            </a:extLst>
          </p:cNvPr>
          <p:cNvSpPr txBox="1"/>
          <p:nvPr/>
        </p:nvSpPr>
        <p:spPr>
          <a:xfrm>
            <a:off x="240514" y="5879068"/>
            <a:ext cx="71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Méthode des interquartiles retenue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C36837-049B-58DC-FDD4-291863491DE0}"/>
              </a:ext>
            </a:extLst>
          </p:cNvPr>
          <p:cNvSpPr txBox="1"/>
          <p:nvPr/>
        </p:nvSpPr>
        <p:spPr>
          <a:xfrm>
            <a:off x="187463" y="1532630"/>
            <a:ext cx="71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Comparaison des détections des valeurs extrêmes</a:t>
            </a:r>
          </a:p>
        </p:txBody>
      </p:sp>
    </p:spTree>
    <p:extLst>
      <p:ext uri="{BB962C8B-B14F-4D97-AF65-F5344CB8AC3E}">
        <p14:creationId xmlns:p14="http://schemas.microsoft.com/office/powerpoint/2010/main" val="409172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74109-558D-6C8D-686E-F0DDAB6F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EF581EB-912F-6425-49DE-423446E94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3313"/>
              </p:ext>
            </p:extLst>
          </p:nvPr>
        </p:nvGraphicFramePr>
        <p:xfrm>
          <a:off x="259785" y="1798320"/>
          <a:ext cx="2286000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26200107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83391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dirty="0"/>
                        <a:t>Variable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Variable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721048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717088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17004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NaN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699137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18.9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699557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26764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651647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552889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83215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206332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179060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164869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77050"/>
                  </a:ext>
                </a:extLst>
              </a:tr>
              <a:tr h="344110">
                <a:tc>
                  <a:txBody>
                    <a:bodyPr/>
                    <a:lstStyle/>
                    <a:p>
                      <a:r>
                        <a:rPr lang="fr-FR" dirty="0"/>
                        <a:t>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36525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72DA9347-C6E8-13BC-29B8-B16C16EE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580" y="5384259"/>
            <a:ext cx="7534957" cy="366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F40E40C3-E4D5-8D9C-8280-5A62F82E8FDB}"/>
              </a:ext>
            </a:extLst>
          </p:cNvPr>
          <p:cNvSpPr/>
          <p:nvPr/>
        </p:nvSpPr>
        <p:spPr>
          <a:xfrm>
            <a:off x="8205628" y="5384259"/>
            <a:ext cx="2611175" cy="3666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2CDFEDA-03A6-F1ED-F8C1-A64A01EE325F}"/>
              </a:ext>
            </a:extLst>
          </p:cNvPr>
          <p:cNvCxnSpPr>
            <a:stCxn id="9" idx="4"/>
          </p:cNvCxnSpPr>
          <p:nvPr/>
        </p:nvCxnSpPr>
        <p:spPr>
          <a:xfrm flipH="1">
            <a:off x="9116704" y="5750893"/>
            <a:ext cx="394512" cy="356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00EA111-35B6-3D1B-95DE-6E4FD2042EC2}"/>
              </a:ext>
            </a:extLst>
          </p:cNvPr>
          <p:cNvCxnSpPr>
            <a:cxnSpLocks/>
          </p:cNvCxnSpPr>
          <p:nvPr/>
        </p:nvCxnSpPr>
        <p:spPr>
          <a:xfrm>
            <a:off x="9549349" y="5750893"/>
            <a:ext cx="260132" cy="366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902F28E-AAD5-B0B3-4E1E-343B2CF16ECB}"/>
              </a:ext>
            </a:extLst>
          </p:cNvPr>
          <p:cNvSpPr txBox="1"/>
          <p:nvPr/>
        </p:nvSpPr>
        <p:spPr>
          <a:xfrm>
            <a:off x="8412859" y="6121373"/>
            <a:ext cx="202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median</a:t>
            </a:r>
            <a:endParaRPr lang="fr-FR" sz="16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FC75D3-0254-7A56-ED54-1CF968C1D617}"/>
              </a:ext>
            </a:extLst>
          </p:cNvPr>
          <p:cNvSpPr txBox="1"/>
          <p:nvPr/>
        </p:nvSpPr>
        <p:spPr>
          <a:xfrm>
            <a:off x="9679415" y="6145607"/>
            <a:ext cx="202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mean</a:t>
            </a:r>
            <a:endParaRPr lang="fr-FR" sz="16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1411308-A5D6-EA95-04E9-BAE795B7C2D9}"/>
              </a:ext>
            </a:extLst>
          </p:cNvPr>
          <p:cNvSpPr/>
          <p:nvPr/>
        </p:nvSpPr>
        <p:spPr>
          <a:xfrm>
            <a:off x="6796584" y="5384259"/>
            <a:ext cx="1558329" cy="366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9AFD665-C67E-9288-B753-2346E0A6BEC6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7535367" y="5750893"/>
            <a:ext cx="40382" cy="3947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9B888E22-811C-7426-6D6A-5AC6E253A218}"/>
              </a:ext>
            </a:extLst>
          </p:cNvPr>
          <p:cNvSpPr txBox="1"/>
          <p:nvPr/>
        </p:nvSpPr>
        <p:spPr>
          <a:xfrm>
            <a:off x="6002687" y="6145607"/>
            <a:ext cx="202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Linear</a:t>
            </a:r>
            <a:r>
              <a:rPr lang="fr-FR" sz="1600" dirty="0"/>
              <a:t> </a:t>
            </a:r>
            <a:r>
              <a:rPr lang="fr-FR" sz="1600" dirty="0" err="1"/>
              <a:t>regression</a:t>
            </a:r>
            <a:endParaRPr lang="fr-FR" sz="1600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35BDC23-4266-66F0-5865-4162112703D8}"/>
              </a:ext>
            </a:extLst>
          </p:cNvPr>
          <p:cNvSpPr/>
          <p:nvPr/>
        </p:nvSpPr>
        <p:spPr>
          <a:xfrm>
            <a:off x="259785" y="4328160"/>
            <a:ext cx="2286000" cy="3569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98868638-17F2-37E1-494F-1CEAF623205D}"/>
              </a:ext>
            </a:extLst>
          </p:cNvPr>
          <p:cNvSpPr/>
          <p:nvPr/>
        </p:nvSpPr>
        <p:spPr>
          <a:xfrm>
            <a:off x="2659670" y="4418873"/>
            <a:ext cx="386571" cy="1784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0B73D2A-991B-B961-9011-596F095F2585}"/>
              </a:ext>
            </a:extLst>
          </p:cNvPr>
          <p:cNvSpPr txBox="1"/>
          <p:nvPr/>
        </p:nvSpPr>
        <p:spPr>
          <a:xfrm>
            <a:off x="3086442" y="4342464"/>
            <a:ext cx="202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Median</a:t>
            </a:r>
            <a:r>
              <a:rPr lang="fr-FR" sz="1600" dirty="0"/>
              <a:t> or </a:t>
            </a:r>
            <a:r>
              <a:rPr lang="fr-FR" sz="1600" dirty="0" err="1"/>
              <a:t>mean</a:t>
            </a:r>
            <a:endParaRPr lang="fr-FR" sz="1600" dirty="0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1D2D81EE-271D-4E61-223B-6987C12726E9}"/>
              </a:ext>
            </a:extLst>
          </p:cNvPr>
          <p:cNvSpPr/>
          <p:nvPr/>
        </p:nvSpPr>
        <p:spPr>
          <a:xfrm>
            <a:off x="2671901" y="2937882"/>
            <a:ext cx="386571" cy="178485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99ADED8-68C6-B65A-23A7-5170CCB4962D}"/>
              </a:ext>
            </a:extLst>
          </p:cNvPr>
          <p:cNvSpPr txBox="1"/>
          <p:nvPr/>
        </p:nvSpPr>
        <p:spPr>
          <a:xfrm>
            <a:off x="3098673" y="2861473"/>
            <a:ext cx="202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Linear</a:t>
            </a:r>
            <a:r>
              <a:rPr lang="fr-FR" sz="1600" dirty="0"/>
              <a:t> </a:t>
            </a:r>
            <a:r>
              <a:rPr lang="fr-FR" sz="1600" dirty="0" err="1"/>
              <a:t>regression</a:t>
            </a:r>
            <a:endParaRPr lang="fr-FR" sz="1600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93E0935-57DC-29E4-00B8-05E6BEB7E556}"/>
              </a:ext>
            </a:extLst>
          </p:cNvPr>
          <p:cNvSpPr/>
          <p:nvPr/>
        </p:nvSpPr>
        <p:spPr>
          <a:xfrm>
            <a:off x="1386388" y="2879075"/>
            <a:ext cx="1159397" cy="35696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C8C71A-8792-50C9-D601-D517D9B3DA77}"/>
              </a:ext>
            </a:extLst>
          </p:cNvPr>
          <p:cNvSpPr txBox="1"/>
          <p:nvPr/>
        </p:nvSpPr>
        <p:spPr>
          <a:xfrm>
            <a:off x="79802" y="1441417"/>
            <a:ext cx="377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/>
              <a:t>Variables corrélées entre elles</a:t>
            </a:r>
          </a:p>
        </p:txBody>
      </p:sp>
    </p:spTree>
    <p:extLst>
      <p:ext uri="{BB962C8B-B14F-4D97-AF65-F5344CB8AC3E}">
        <p14:creationId xmlns:p14="http://schemas.microsoft.com/office/powerpoint/2010/main" val="35709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  <p:bldP spid="16" grpId="0" animBg="1"/>
      <p:bldP spid="20" grpId="0"/>
      <p:bldP spid="21" grpId="0" animBg="1"/>
      <p:bldP spid="23" grpId="0" animBg="1"/>
      <p:bldP spid="24" grpId="0"/>
      <p:bldP spid="26" grpId="0" animBg="1"/>
      <p:bldP spid="27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DA2F2-6F3F-5975-4B7D-30075B2A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1DC995E-BCA9-F6C1-A093-2ACCC2F7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11309"/>
            <a:ext cx="4440648" cy="38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254CB44-01EF-84A4-A829-7F3A9992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8" y="4099229"/>
            <a:ext cx="6313488" cy="195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4D5036-7CB3-0190-E41F-F402D7474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800" y="1911309"/>
            <a:ext cx="1815797" cy="272963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503FCDB7-042D-2E9E-96C0-0022D6EBF21D}"/>
              </a:ext>
            </a:extLst>
          </p:cNvPr>
          <p:cNvSpPr/>
          <p:nvPr/>
        </p:nvSpPr>
        <p:spPr>
          <a:xfrm rot="5400000">
            <a:off x="8242779" y="2499600"/>
            <a:ext cx="193871" cy="202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75E5ECA-627A-E133-17C6-6B24AE8341D1}"/>
              </a:ext>
            </a:extLst>
          </p:cNvPr>
          <p:cNvCxnSpPr>
            <a:cxnSpLocks/>
          </p:cNvCxnSpPr>
          <p:nvPr/>
        </p:nvCxnSpPr>
        <p:spPr>
          <a:xfrm>
            <a:off x="7435468" y="2646111"/>
            <a:ext cx="12011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050E82B-648E-D030-CAA6-F34514E3F85A}"/>
              </a:ext>
            </a:extLst>
          </p:cNvPr>
          <p:cNvCxnSpPr>
            <a:cxnSpLocks/>
          </p:cNvCxnSpPr>
          <p:nvPr/>
        </p:nvCxnSpPr>
        <p:spPr>
          <a:xfrm>
            <a:off x="8688799" y="2697705"/>
            <a:ext cx="0" cy="211248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5D43167-7789-B101-DAE7-C183145FC891}"/>
              </a:ext>
            </a:extLst>
          </p:cNvPr>
          <p:cNvCxnSpPr>
            <a:cxnSpLocks/>
          </p:cNvCxnSpPr>
          <p:nvPr/>
        </p:nvCxnSpPr>
        <p:spPr>
          <a:xfrm>
            <a:off x="8396699" y="2646111"/>
            <a:ext cx="0" cy="193786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848B3B4-BB86-CD0C-CA3F-AECC9E2845B6}"/>
              </a:ext>
            </a:extLst>
          </p:cNvPr>
          <p:cNvCxnSpPr>
            <a:cxnSpLocks/>
          </p:cNvCxnSpPr>
          <p:nvPr/>
        </p:nvCxnSpPr>
        <p:spPr>
          <a:xfrm>
            <a:off x="7435468" y="3604961"/>
            <a:ext cx="21994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19F7251-DC9D-37D4-005B-6677D547A6C0}"/>
              </a:ext>
            </a:extLst>
          </p:cNvPr>
          <p:cNvCxnSpPr>
            <a:cxnSpLocks/>
          </p:cNvCxnSpPr>
          <p:nvPr/>
        </p:nvCxnSpPr>
        <p:spPr>
          <a:xfrm>
            <a:off x="9698449" y="3604961"/>
            <a:ext cx="0" cy="98853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844667CD-56D3-22AA-31A8-2BAE99819AA2}"/>
              </a:ext>
            </a:extLst>
          </p:cNvPr>
          <p:cNvSpPr/>
          <p:nvPr/>
        </p:nvSpPr>
        <p:spPr>
          <a:xfrm rot="2751013">
            <a:off x="9556485" y="3482746"/>
            <a:ext cx="193871" cy="202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C6A9BA02-756B-94EF-A218-B9218BDAE015}"/>
              </a:ext>
            </a:extLst>
          </p:cNvPr>
          <p:cNvSpPr/>
          <p:nvPr/>
        </p:nvSpPr>
        <p:spPr>
          <a:xfrm rot="5400000">
            <a:off x="8534287" y="2499600"/>
            <a:ext cx="193871" cy="202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B851E2-3D07-5AEB-54F5-0CDEAC9DE69E}"/>
              </a:ext>
            </a:extLst>
          </p:cNvPr>
          <p:cNvSpPr txBox="1"/>
          <p:nvPr/>
        </p:nvSpPr>
        <p:spPr>
          <a:xfrm>
            <a:off x="197805" y="1845718"/>
            <a:ext cx="377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/>
              <a:t>Variables corrélées entre elles :</a:t>
            </a:r>
          </a:p>
        </p:txBody>
      </p:sp>
    </p:spTree>
    <p:extLst>
      <p:ext uri="{BB962C8B-B14F-4D97-AF65-F5344CB8AC3E}">
        <p14:creationId xmlns:p14="http://schemas.microsoft.com/office/powerpoint/2010/main" val="388803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A394A-8B0A-CFCB-D047-BEA9EDEB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AFBDE2-FACC-D8F3-3386-6A569F31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333" y="2146300"/>
            <a:ext cx="5529357" cy="23156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E37535-F504-9317-9D8C-D81FDA23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2146300"/>
            <a:ext cx="5429801" cy="23156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7F2885D-C9D7-C225-F6F0-E7FB1B89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799" y="4563550"/>
            <a:ext cx="4940345" cy="210014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1DCF852-98C2-8ADD-376C-0E4E91FB9B90}"/>
              </a:ext>
            </a:extLst>
          </p:cNvPr>
          <p:cNvSpPr txBox="1"/>
          <p:nvPr/>
        </p:nvSpPr>
        <p:spPr>
          <a:xfrm>
            <a:off x="88231" y="1648167"/>
            <a:ext cx="377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/>
              <a:t>Variables corrélées entre 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70878E-411C-805D-2B3B-8B6A096F1168}"/>
              </a:ext>
            </a:extLst>
          </p:cNvPr>
          <p:cNvSpPr txBox="1"/>
          <p:nvPr/>
        </p:nvSpPr>
        <p:spPr>
          <a:xfrm>
            <a:off x="88231" y="6248400"/>
            <a:ext cx="377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/>
              <a:t>Imputation </a:t>
            </a:r>
            <a:r>
              <a:rPr lang="fr-FR" sz="1600" b="1" u="sng" dirty="0"/>
              <a:t>médiane</a:t>
            </a:r>
          </a:p>
        </p:txBody>
      </p:sp>
    </p:spTree>
    <p:extLst>
      <p:ext uri="{BB962C8B-B14F-4D97-AF65-F5344CB8AC3E}">
        <p14:creationId xmlns:p14="http://schemas.microsoft.com/office/powerpoint/2010/main" val="61880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DDB21-9C38-39A3-5ABA-1428B5C2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D14443-587A-5FA5-EB48-09C01D3C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95" y="1935921"/>
            <a:ext cx="8584610" cy="476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0782E6-39EE-C41B-EF4A-E3FABD9B5918}"/>
              </a:ext>
            </a:extLst>
          </p:cNvPr>
          <p:cNvSpPr/>
          <p:nvPr/>
        </p:nvSpPr>
        <p:spPr>
          <a:xfrm>
            <a:off x="7172325" y="3429000"/>
            <a:ext cx="542925" cy="3171825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47DE85-FCE1-CC7B-3858-F00995E08398}"/>
              </a:ext>
            </a:extLst>
          </p:cNvPr>
          <p:cNvSpPr/>
          <p:nvPr/>
        </p:nvSpPr>
        <p:spPr>
          <a:xfrm>
            <a:off x="8705850" y="3446462"/>
            <a:ext cx="371475" cy="3171825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77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F408F1-15C0-174E-5BF8-477082FA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D7E972A-0B2B-CA2B-5E92-0057B84C6C0F}"/>
              </a:ext>
            </a:extLst>
          </p:cNvPr>
          <p:cNvSpPr txBox="1"/>
          <p:nvPr/>
        </p:nvSpPr>
        <p:spPr>
          <a:xfrm>
            <a:off x="197804" y="1845718"/>
            <a:ext cx="7650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/>
              <a:t>Variables corrélées entre elles : KNN </a:t>
            </a:r>
            <a:r>
              <a:rPr lang="fr-FR" sz="1600" dirty="0" err="1"/>
              <a:t>Regressor</a:t>
            </a:r>
            <a:r>
              <a:rPr lang="fr-FR" sz="1600" dirty="0"/>
              <a:t> et </a:t>
            </a:r>
            <a:r>
              <a:rPr lang="fr-FR" sz="1600" dirty="0" err="1"/>
              <a:t>RandomForest</a:t>
            </a:r>
            <a:r>
              <a:rPr lang="fr-FR" sz="1600" dirty="0"/>
              <a:t> </a:t>
            </a:r>
            <a:r>
              <a:rPr lang="fr-FR" sz="1600" dirty="0" err="1"/>
              <a:t>Regressor</a:t>
            </a:r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4B6A65-484A-68A2-4F0B-EFFD9509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570" y="2926921"/>
            <a:ext cx="5386755" cy="2571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6D9C3B0-EE8A-AEB8-5E84-01712F3A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5" y="2926921"/>
            <a:ext cx="5423314" cy="2571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49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3E209-B16E-5D76-092B-578CD9BB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96A9A1-184F-C898-9F17-833B4126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62" y="2752725"/>
            <a:ext cx="3190875" cy="2009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3474933-9E6A-4F45-8AF9-E2D975FC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487" y="2752725"/>
            <a:ext cx="2790825" cy="41052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C4CECD-F566-49F4-08E7-4F664DA650C9}"/>
              </a:ext>
            </a:extLst>
          </p:cNvPr>
          <p:cNvSpPr/>
          <p:nvPr/>
        </p:nvSpPr>
        <p:spPr>
          <a:xfrm>
            <a:off x="1020762" y="3097213"/>
            <a:ext cx="2116138" cy="7620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32ECC-F1C1-EF5D-C9EF-15B5E8667538}"/>
              </a:ext>
            </a:extLst>
          </p:cNvPr>
          <p:cNvSpPr/>
          <p:nvPr/>
        </p:nvSpPr>
        <p:spPr>
          <a:xfrm>
            <a:off x="4602162" y="3656012"/>
            <a:ext cx="592138" cy="320198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72099-3FD9-FE34-DE82-741BC407432F}"/>
              </a:ext>
            </a:extLst>
          </p:cNvPr>
          <p:cNvSpPr/>
          <p:nvPr/>
        </p:nvSpPr>
        <p:spPr>
          <a:xfrm>
            <a:off x="6265862" y="3656012"/>
            <a:ext cx="446088" cy="320198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76122A1-05D0-E45B-5AFE-AFF1F45D4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87" y="2701924"/>
            <a:ext cx="4443413" cy="34953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D3009C2-B432-541F-9143-07C1BBCE3199}"/>
              </a:ext>
            </a:extLst>
          </p:cNvPr>
          <p:cNvSpPr txBox="1"/>
          <p:nvPr/>
        </p:nvSpPr>
        <p:spPr>
          <a:xfrm>
            <a:off x="107156" y="3216603"/>
            <a:ext cx="852487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/>
              <a:t>KNN training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BFA993-B077-5E6D-BC0E-0D1DB64E811B}"/>
              </a:ext>
            </a:extLst>
          </p:cNvPr>
          <p:cNvSpPr/>
          <p:nvPr/>
        </p:nvSpPr>
        <p:spPr>
          <a:xfrm>
            <a:off x="1020762" y="3859213"/>
            <a:ext cx="2116138" cy="152400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C9CC11-1BD8-F682-4031-6DC1587FDD42}"/>
              </a:ext>
            </a:extLst>
          </p:cNvPr>
          <p:cNvSpPr txBox="1"/>
          <p:nvPr/>
        </p:nvSpPr>
        <p:spPr>
          <a:xfrm>
            <a:off x="107155" y="3803781"/>
            <a:ext cx="85248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/>
              <a:t>target</a:t>
            </a:r>
            <a:endParaRPr lang="fr-FR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6A4946-7343-59BC-D730-799769E98A5E}"/>
              </a:ext>
            </a:extLst>
          </p:cNvPr>
          <p:cNvSpPr/>
          <p:nvPr/>
        </p:nvSpPr>
        <p:spPr>
          <a:xfrm>
            <a:off x="6095206" y="3656012"/>
            <a:ext cx="170656" cy="3201987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5B4F620-178E-6D5A-5B29-A2461E8C1F66}"/>
              </a:ext>
            </a:extLst>
          </p:cNvPr>
          <p:cNvSpPr/>
          <p:nvPr/>
        </p:nvSpPr>
        <p:spPr>
          <a:xfrm>
            <a:off x="9461500" y="5345113"/>
            <a:ext cx="514350" cy="952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5AC35A3-66C8-6CF4-5C9A-3C98496F612E}"/>
              </a:ext>
            </a:extLst>
          </p:cNvPr>
          <p:cNvSpPr/>
          <p:nvPr/>
        </p:nvSpPr>
        <p:spPr>
          <a:xfrm>
            <a:off x="8118475" y="5345113"/>
            <a:ext cx="514350" cy="9525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6DD233D8-4093-6EB6-65DE-20911DBB221C}"/>
              </a:ext>
            </a:extLst>
          </p:cNvPr>
          <p:cNvSpPr/>
          <p:nvPr/>
        </p:nvSpPr>
        <p:spPr>
          <a:xfrm>
            <a:off x="10848975" y="4926013"/>
            <a:ext cx="514350" cy="95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33F83E2-AA35-C7EF-ADA4-06B522704478}"/>
              </a:ext>
            </a:extLst>
          </p:cNvPr>
          <p:cNvSpPr/>
          <p:nvPr/>
        </p:nvSpPr>
        <p:spPr>
          <a:xfrm>
            <a:off x="10939463" y="4111558"/>
            <a:ext cx="257175" cy="95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CC24006-95BA-8188-90B3-001E38DAFECD}"/>
              </a:ext>
            </a:extLst>
          </p:cNvPr>
          <p:cNvSpPr/>
          <p:nvPr/>
        </p:nvSpPr>
        <p:spPr>
          <a:xfrm>
            <a:off x="9590087" y="3811588"/>
            <a:ext cx="257175" cy="9525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C8F28DA-5401-6E9A-DFA1-98EDCB0E773E}"/>
              </a:ext>
            </a:extLst>
          </p:cNvPr>
          <p:cNvSpPr/>
          <p:nvPr/>
        </p:nvSpPr>
        <p:spPr>
          <a:xfrm>
            <a:off x="8199437" y="3168978"/>
            <a:ext cx="257175" cy="9525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AB36C3B-A251-DCF3-FF39-B354D0A81090}"/>
              </a:ext>
            </a:extLst>
          </p:cNvPr>
          <p:cNvSpPr/>
          <p:nvPr/>
        </p:nvSpPr>
        <p:spPr>
          <a:xfrm>
            <a:off x="9447212" y="4830763"/>
            <a:ext cx="514350" cy="9525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7F5CBC2-DB08-984F-1ABA-18EC3ACF3892}"/>
              </a:ext>
            </a:extLst>
          </p:cNvPr>
          <p:cNvSpPr/>
          <p:nvPr/>
        </p:nvSpPr>
        <p:spPr>
          <a:xfrm>
            <a:off x="9514841" y="5940427"/>
            <a:ext cx="378460" cy="256872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E2D2707-02E8-B712-4B0A-7E1843110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62" y="1607833"/>
            <a:ext cx="4978400" cy="10932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07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3E209-B16E-5D76-092B-578CD9BB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DE70B36-55B9-D219-8A17-A414F3D1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33" y="2701924"/>
            <a:ext cx="4452442" cy="34953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2797B60-9572-110F-6E01-7271BBDB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45" y="2767719"/>
            <a:ext cx="2752725" cy="408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8A9839A-D17A-0AE8-0841-800B1E02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" y="2733675"/>
            <a:ext cx="3219450" cy="2028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2746EB6-CE37-B052-0918-E939598CFFD8}"/>
              </a:ext>
            </a:extLst>
          </p:cNvPr>
          <p:cNvSpPr/>
          <p:nvPr/>
        </p:nvSpPr>
        <p:spPr>
          <a:xfrm>
            <a:off x="1023937" y="3097212"/>
            <a:ext cx="2116138" cy="907355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5806A5-D81E-60D6-8A64-BFA1FDBAD5DE}"/>
              </a:ext>
            </a:extLst>
          </p:cNvPr>
          <p:cNvSpPr/>
          <p:nvPr/>
        </p:nvSpPr>
        <p:spPr>
          <a:xfrm>
            <a:off x="4605337" y="3656012"/>
            <a:ext cx="592138" cy="320198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A7D365-4244-0FCA-66D7-20EE33D9F64B}"/>
              </a:ext>
            </a:extLst>
          </p:cNvPr>
          <p:cNvSpPr/>
          <p:nvPr/>
        </p:nvSpPr>
        <p:spPr>
          <a:xfrm>
            <a:off x="6084888" y="3656012"/>
            <a:ext cx="630237" cy="320198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EFDC2A6-B174-FA8B-9264-2054956DB03F}"/>
              </a:ext>
            </a:extLst>
          </p:cNvPr>
          <p:cNvSpPr txBox="1"/>
          <p:nvPr/>
        </p:nvSpPr>
        <p:spPr>
          <a:xfrm>
            <a:off x="110331" y="3216603"/>
            <a:ext cx="852487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/>
              <a:t>KNN training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4065D5-5F24-C724-8D70-10A4DD09BE33}"/>
              </a:ext>
            </a:extLst>
          </p:cNvPr>
          <p:cNvSpPr/>
          <p:nvPr/>
        </p:nvSpPr>
        <p:spPr>
          <a:xfrm>
            <a:off x="1023937" y="4004568"/>
            <a:ext cx="2116138" cy="152400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F357B8-75AE-1BA8-2E36-4065269D7F65}"/>
              </a:ext>
            </a:extLst>
          </p:cNvPr>
          <p:cNvSpPr txBox="1"/>
          <p:nvPr/>
        </p:nvSpPr>
        <p:spPr>
          <a:xfrm>
            <a:off x="110330" y="3949136"/>
            <a:ext cx="85248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/>
              <a:t>target</a:t>
            </a:r>
            <a:endParaRPr lang="fr-FR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B8C206-A7E1-FDBF-CCBF-D4223A94E424}"/>
              </a:ext>
            </a:extLst>
          </p:cNvPr>
          <p:cNvSpPr/>
          <p:nvPr/>
        </p:nvSpPr>
        <p:spPr>
          <a:xfrm>
            <a:off x="5660622" y="3658243"/>
            <a:ext cx="170656" cy="3201987"/>
          </a:xfrm>
          <a:prstGeom prst="rect">
            <a:avLst/>
          </a:prstGeom>
          <a:solidFill>
            <a:srgbClr val="FFC000">
              <a:alpha val="3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CF01FE12-0EE2-9985-4F41-694B8ACDF099}"/>
              </a:ext>
            </a:extLst>
          </p:cNvPr>
          <p:cNvSpPr/>
          <p:nvPr/>
        </p:nvSpPr>
        <p:spPr>
          <a:xfrm>
            <a:off x="8097118" y="5434903"/>
            <a:ext cx="514350" cy="9525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000994D-DE56-5305-E8C5-0887B043580F}"/>
              </a:ext>
            </a:extLst>
          </p:cNvPr>
          <p:cNvSpPr/>
          <p:nvPr/>
        </p:nvSpPr>
        <p:spPr>
          <a:xfrm>
            <a:off x="10867390" y="5255735"/>
            <a:ext cx="514350" cy="179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5FFDD0FD-764C-1C97-65E7-4228B61D301B}"/>
              </a:ext>
            </a:extLst>
          </p:cNvPr>
          <p:cNvSpPr/>
          <p:nvPr/>
        </p:nvSpPr>
        <p:spPr>
          <a:xfrm>
            <a:off x="10995977" y="4886160"/>
            <a:ext cx="257175" cy="95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4D3F016F-CA48-618C-0EB1-03538D9DB1CD}"/>
              </a:ext>
            </a:extLst>
          </p:cNvPr>
          <p:cNvSpPr/>
          <p:nvPr/>
        </p:nvSpPr>
        <p:spPr>
          <a:xfrm>
            <a:off x="9603828" y="3928269"/>
            <a:ext cx="257175" cy="952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17FD6F1-7113-0292-379C-CBC98A85DB76}"/>
              </a:ext>
            </a:extLst>
          </p:cNvPr>
          <p:cNvSpPr/>
          <p:nvPr/>
        </p:nvSpPr>
        <p:spPr>
          <a:xfrm>
            <a:off x="8225705" y="3757613"/>
            <a:ext cx="257175" cy="9525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2F9992B-15F5-9160-EE6C-9AABF063C660}"/>
              </a:ext>
            </a:extLst>
          </p:cNvPr>
          <p:cNvSpPr/>
          <p:nvPr/>
        </p:nvSpPr>
        <p:spPr>
          <a:xfrm>
            <a:off x="9464675" y="5031168"/>
            <a:ext cx="514350" cy="952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4FFC9D-6315-3A58-3F54-61054CAD0C0B}"/>
              </a:ext>
            </a:extLst>
          </p:cNvPr>
          <p:cNvSpPr/>
          <p:nvPr/>
        </p:nvSpPr>
        <p:spPr>
          <a:xfrm>
            <a:off x="9518016" y="5940427"/>
            <a:ext cx="378460" cy="256872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C79B1437-FCD7-6BAE-8908-7418B3DDBA77}"/>
              </a:ext>
            </a:extLst>
          </p:cNvPr>
          <p:cNvSpPr/>
          <p:nvPr/>
        </p:nvSpPr>
        <p:spPr>
          <a:xfrm>
            <a:off x="9450071" y="5516183"/>
            <a:ext cx="514350" cy="952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9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F408F1-15C0-174E-5BF8-477082FA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C7941D-BD89-E695-512C-9F3B77B53989}"/>
              </a:ext>
            </a:extLst>
          </p:cNvPr>
          <p:cNvSpPr txBox="1"/>
          <p:nvPr/>
        </p:nvSpPr>
        <p:spPr>
          <a:xfrm>
            <a:off x="355600" y="1651000"/>
            <a:ext cx="707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Remplissages des nutri-scores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094565-533E-1C16-E0F0-FC06AB53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2423371"/>
            <a:ext cx="5018088" cy="2011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AF16792-2D58-76D5-D000-194DE65D4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08" y="2423371"/>
            <a:ext cx="5572648" cy="3784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3114D2-E691-7475-4409-3A63339E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2" y="4712546"/>
            <a:ext cx="7096125" cy="1495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790DCE6-7508-F7BD-A628-DFA6715756E9}"/>
              </a:ext>
            </a:extLst>
          </p:cNvPr>
          <p:cNvSpPr/>
          <p:nvPr/>
        </p:nvSpPr>
        <p:spPr>
          <a:xfrm>
            <a:off x="913795" y="6019800"/>
            <a:ext cx="3353405" cy="1881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0A950D3-8634-8BA6-3117-FBC0F2479DCB}"/>
              </a:ext>
            </a:extLst>
          </p:cNvPr>
          <p:cNvSpPr/>
          <p:nvPr/>
        </p:nvSpPr>
        <p:spPr>
          <a:xfrm>
            <a:off x="1993295" y="2423371"/>
            <a:ext cx="1842105" cy="20112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3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69EFE8-1CBC-C285-9773-6A412AC3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pic>
        <p:nvPicPr>
          <p:cNvPr id="11266" name="Picture 2" descr="Nutri-Score - Campagne de désinformation sur les réseaux sociaux -  Actualité - UFC-Que Choisir">
            <a:extLst>
              <a:ext uri="{FF2B5EF4-FFF2-40B4-BE49-F238E27FC236}">
                <a16:creationId xmlns:a16="http://schemas.microsoft.com/office/drawing/2014/main" id="{823308F8-9E46-335D-99E4-D4CEAAC47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958" y="2390775"/>
            <a:ext cx="35718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CEDF21D-ABF5-C92C-8FAB-68FB108D20FF}"/>
              </a:ext>
            </a:extLst>
          </p:cNvPr>
          <p:cNvSpPr/>
          <p:nvPr/>
        </p:nvSpPr>
        <p:spPr>
          <a:xfrm>
            <a:off x="3493827" y="3125337"/>
            <a:ext cx="3589361" cy="24020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BDD</a:t>
            </a:r>
          </a:p>
        </p:txBody>
      </p:sp>
      <p:pic>
        <p:nvPicPr>
          <p:cNvPr id="11268" name="Picture 4" descr="Mécanisme - Icônes industrie gratuites">
            <a:extLst>
              <a:ext uri="{FF2B5EF4-FFF2-40B4-BE49-F238E27FC236}">
                <a16:creationId xmlns:a16="http://schemas.microsoft.com/office/drawing/2014/main" id="{D0D7C996-F456-56FA-D721-6B926E51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6" y="4484427"/>
            <a:ext cx="945321" cy="94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omme devant son écran d' ordinateur images photos gratuites |  FOTOMELIAFOTOMELIA">
            <a:extLst>
              <a:ext uri="{FF2B5EF4-FFF2-40B4-BE49-F238E27FC236}">
                <a16:creationId xmlns:a16="http://schemas.microsoft.com/office/drawing/2014/main" id="{A1AF2A16-88B7-91ED-5E77-BB82EF76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4948" y="1789084"/>
            <a:ext cx="1002002" cy="108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4477C462-9EDA-8584-4177-1E9724E2A1E4}"/>
              </a:ext>
            </a:extLst>
          </p:cNvPr>
          <p:cNvSpPr/>
          <p:nvPr/>
        </p:nvSpPr>
        <p:spPr>
          <a:xfrm flipH="1">
            <a:off x="4048325" y="6988298"/>
            <a:ext cx="45719" cy="88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homme devant son écran d' ordinateur images photos gratuites |  FOTOMELIAFOTOMELIA">
            <a:extLst>
              <a:ext uri="{FF2B5EF4-FFF2-40B4-BE49-F238E27FC236}">
                <a16:creationId xmlns:a16="http://schemas.microsoft.com/office/drawing/2014/main" id="{70DD5F50-CC98-8EA3-67A9-46B768A0F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9964" y="2934914"/>
            <a:ext cx="1002002" cy="108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F8324463-B2AF-E88E-EB3C-BC582737FF5F}"/>
              </a:ext>
            </a:extLst>
          </p:cNvPr>
          <p:cNvSpPr/>
          <p:nvPr/>
        </p:nvSpPr>
        <p:spPr>
          <a:xfrm flipH="1">
            <a:off x="4167415" y="8240115"/>
            <a:ext cx="45719" cy="88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6" descr="homme devant son écran d' ordinateur images photos gratuites |  FOTOMELIAFOTOMELIA">
            <a:extLst>
              <a:ext uri="{FF2B5EF4-FFF2-40B4-BE49-F238E27FC236}">
                <a16:creationId xmlns:a16="http://schemas.microsoft.com/office/drawing/2014/main" id="{B25352CE-06B2-9E8E-F341-F03D2F0A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9054" y="4186731"/>
            <a:ext cx="1002002" cy="108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8482CDF-5AFF-289E-A454-80BCF7C06B6A}"/>
              </a:ext>
            </a:extLst>
          </p:cNvPr>
          <p:cNvSpPr/>
          <p:nvPr/>
        </p:nvSpPr>
        <p:spPr>
          <a:xfrm flipH="1">
            <a:off x="5045848" y="9580727"/>
            <a:ext cx="45719" cy="88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 descr="homme devant son écran d' ordinateur images photos gratuites |  FOTOMELIAFOTOMELIA">
            <a:extLst>
              <a:ext uri="{FF2B5EF4-FFF2-40B4-BE49-F238E27FC236}">
                <a16:creationId xmlns:a16="http://schemas.microsoft.com/office/drawing/2014/main" id="{6109ABE1-C1F6-AA51-7AC5-4207FB74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57487" y="5527343"/>
            <a:ext cx="1002002" cy="108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FFC8AAD-3FBC-68AA-19C1-D7E633212869}"/>
              </a:ext>
            </a:extLst>
          </p:cNvPr>
          <p:cNvCxnSpPr>
            <a:cxnSpLocks/>
          </p:cNvCxnSpPr>
          <p:nvPr/>
        </p:nvCxnSpPr>
        <p:spPr>
          <a:xfrm>
            <a:off x="2959489" y="2952820"/>
            <a:ext cx="534338" cy="45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1F770EF7-97E8-BD2E-0D6A-6E6D1F5173DD}"/>
              </a:ext>
            </a:extLst>
          </p:cNvPr>
          <p:cNvSpPr/>
          <p:nvPr/>
        </p:nvSpPr>
        <p:spPr>
          <a:xfrm>
            <a:off x="7219666" y="4171950"/>
            <a:ext cx="641444" cy="468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CC2199A-62D9-6410-8405-8D08C9782BD2}"/>
              </a:ext>
            </a:extLst>
          </p:cNvPr>
          <p:cNvCxnSpPr>
            <a:cxnSpLocks/>
          </p:cNvCxnSpPr>
          <p:nvPr/>
        </p:nvCxnSpPr>
        <p:spPr>
          <a:xfrm>
            <a:off x="2212467" y="3745502"/>
            <a:ext cx="1202907" cy="116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7A5C8E9-68E1-3873-604A-CA090E388D6D}"/>
              </a:ext>
            </a:extLst>
          </p:cNvPr>
          <p:cNvCxnSpPr>
            <a:cxnSpLocks/>
          </p:cNvCxnSpPr>
          <p:nvPr/>
        </p:nvCxnSpPr>
        <p:spPr>
          <a:xfrm flipV="1">
            <a:off x="2331556" y="4424355"/>
            <a:ext cx="1025793" cy="21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C0892A8-87C3-AEE1-BD12-45D546CA37FF}"/>
              </a:ext>
            </a:extLst>
          </p:cNvPr>
          <p:cNvCxnSpPr>
            <a:cxnSpLocks/>
          </p:cNvCxnSpPr>
          <p:nvPr/>
        </p:nvCxnSpPr>
        <p:spPr>
          <a:xfrm flipV="1">
            <a:off x="2844452" y="5148842"/>
            <a:ext cx="518683" cy="28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564A7-4AEC-4CC4-DBE1-CAC72CCB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167A89-8EFD-03BE-9DFF-73B9C9465D20}"/>
              </a:ext>
            </a:extLst>
          </p:cNvPr>
          <p:cNvSpPr txBox="1"/>
          <p:nvPr/>
        </p:nvSpPr>
        <p:spPr>
          <a:xfrm>
            <a:off x="355600" y="1651000"/>
            <a:ext cx="707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Remplissages des nutri-scores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DF79A6-E28C-5CA1-D1F8-7A37E1167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182812"/>
            <a:ext cx="7706729" cy="3594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F78EF4E-DA2D-A04F-CF6C-6598FF3BA6A6}"/>
              </a:ext>
            </a:extLst>
          </p:cNvPr>
          <p:cNvSpPr/>
          <p:nvPr/>
        </p:nvSpPr>
        <p:spPr>
          <a:xfrm>
            <a:off x="1130300" y="2184400"/>
            <a:ext cx="7655929" cy="2766232"/>
          </a:xfrm>
          <a:prstGeom prst="roundRect">
            <a:avLst>
              <a:gd name="adj" fmla="val 6267"/>
            </a:avLst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1183BB2-1E34-9CFD-3881-0DC3179828A4}"/>
              </a:ext>
            </a:extLst>
          </p:cNvPr>
          <p:cNvSpPr/>
          <p:nvPr/>
        </p:nvSpPr>
        <p:spPr>
          <a:xfrm>
            <a:off x="1079500" y="4896521"/>
            <a:ext cx="1257300" cy="881198"/>
          </a:xfrm>
          <a:prstGeom prst="roundRect">
            <a:avLst>
              <a:gd name="adj" fmla="val 12061"/>
            </a:avLst>
          </a:prstGeom>
          <a:solidFill>
            <a:srgbClr val="FFC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A57458-21E3-B7CE-8D27-9675B5381955}"/>
              </a:ext>
            </a:extLst>
          </p:cNvPr>
          <p:cNvSpPr txBox="1"/>
          <p:nvPr/>
        </p:nvSpPr>
        <p:spPr>
          <a:xfrm>
            <a:off x="0" y="3607832"/>
            <a:ext cx="107950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AE7F90-ACBA-F46C-DAD1-4972F7B54087}"/>
              </a:ext>
            </a:extLst>
          </p:cNvPr>
          <p:cNvSpPr txBox="1"/>
          <p:nvPr/>
        </p:nvSpPr>
        <p:spPr>
          <a:xfrm>
            <a:off x="0" y="5233709"/>
            <a:ext cx="1079500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Target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E1CC4E-8D3A-C300-2148-07E80E7F5B10}"/>
              </a:ext>
            </a:extLst>
          </p:cNvPr>
          <p:cNvSpPr txBox="1"/>
          <p:nvPr/>
        </p:nvSpPr>
        <p:spPr>
          <a:xfrm>
            <a:off x="2336800" y="5207000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Nutri-score-</a:t>
            </a:r>
            <a:r>
              <a:rPr lang="fr-FR" dirty="0" err="1"/>
              <a:t>fr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245AB-271F-0755-9BB0-596CB07F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28" y="3855121"/>
            <a:ext cx="4706771" cy="270375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65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2CD5BE-3CA8-D9CD-6661-DF6D0964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0" y="2170459"/>
            <a:ext cx="4491589" cy="341471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4B13D4-7E07-C515-D195-FCC5B948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REMPLISSAGE DES DONNEES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B2EAD97-7C75-7D00-798C-852DF4E47F4F}"/>
              </a:ext>
            </a:extLst>
          </p:cNvPr>
          <p:cNvSpPr txBox="1"/>
          <p:nvPr/>
        </p:nvSpPr>
        <p:spPr>
          <a:xfrm>
            <a:off x="355600" y="1651000"/>
            <a:ext cx="707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Remplissage du nutrition-grade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60C621-B7E7-0A96-210E-DEB1D111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0" y="2672108"/>
            <a:ext cx="3794648" cy="291306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163B68-B7CE-7FBD-E83A-9624D1011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34" y="2051396"/>
            <a:ext cx="3087591" cy="3533775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5" name="Flèche : courbe vers le haut 14">
            <a:extLst>
              <a:ext uri="{FF2B5EF4-FFF2-40B4-BE49-F238E27FC236}">
                <a16:creationId xmlns:a16="http://schemas.microsoft.com/office/drawing/2014/main" id="{35D12ACD-D233-1FA6-6C07-14B7A0F59B1B}"/>
              </a:ext>
            </a:extLst>
          </p:cNvPr>
          <p:cNvSpPr/>
          <p:nvPr/>
        </p:nvSpPr>
        <p:spPr>
          <a:xfrm>
            <a:off x="2470245" y="5616235"/>
            <a:ext cx="4491589" cy="934690"/>
          </a:xfrm>
          <a:prstGeom prst="curvedUpArrow">
            <a:avLst>
              <a:gd name="adj1" fmla="val 16376"/>
              <a:gd name="adj2" fmla="val 50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6564FE-A190-2811-B7C0-7104B7D7C062}"/>
              </a:ext>
            </a:extLst>
          </p:cNvPr>
          <p:cNvSpPr/>
          <p:nvPr/>
        </p:nvSpPr>
        <p:spPr>
          <a:xfrm>
            <a:off x="7607300" y="2051396"/>
            <a:ext cx="525625" cy="3533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17AB26-51C1-41F2-D3D5-E4517CF36A2B}"/>
              </a:ext>
            </a:extLst>
          </p:cNvPr>
          <p:cNvSpPr/>
          <p:nvPr/>
        </p:nvSpPr>
        <p:spPr>
          <a:xfrm>
            <a:off x="5045334" y="2051395"/>
            <a:ext cx="525625" cy="3533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ouble flèche horizontale 17">
            <a:extLst>
              <a:ext uri="{FF2B5EF4-FFF2-40B4-BE49-F238E27FC236}">
                <a16:creationId xmlns:a16="http://schemas.microsoft.com/office/drawing/2014/main" id="{0DA8AE7F-B4D9-1802-B42C-958D95AF9BBD}"/>
              </a:ext>
            </a:extLst>
          </p:cNvPr>
          <p:cNvSpPr/>
          <p:nvPr/>
        </p:nvSpPr>
        <p:spPr>
          <a:xfrm>
            <a:off x="5848350" y="3633617"/>
            <a:ext cx="1581150" cy="433558"/>
          </a:xfrm>
          <a:prstGeom prst="leftRightArrow">
            <a:avLst/>
          </a:prstGeom>
          <a:solidFill>
            <a:srgbClr val="FF0000">
              <a:alpha val="6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7018FC-B616-AD0F-F160-018BAE5A923B}"/>
              </a:ext>
            </a:extLst>
          </p:cNvPr>
          <p:cNvSpPr txBox="1"/>
          <p:nvPr/>
        </p:nvSpPr>
        <p:spPr>
          <a:xfrm>
            <a:off x="8229030" y="2170459"/>
            <a:ext cx="398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Classification KNN vs intervalle grades</a:t>
            </a:r>
          </a:p>
        </p:txBody>
      </p:sp>
    </p:spTree>
    <p:extLst>
      <p:ext uri="{BB962C8B-B14F-4D97-AF65-F5344CB8AC3E}">
        <p14:creationId xmlns:p14="http://schemas.microsoft.com/office/powerpoint/2010/main" val="205512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D214A-232C-9FD5-5F3A-27C957C8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 DES DONNEES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4E4BBA-07FB-61FB-9CDB-0BFD0FDB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404" y="2352718"/>
            <a:ext cx="4362919" cy="347658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E3FBA5A-9C79-1F09-73BB-66257419346F}"/>
              </a:ext>
            </a:extLst>
          </p:cNvPr>
          <p:cNvSpPr txBox="1"/>
          <p:nvPr/>
        </p:nvSpPr>
        <p:spPr>
          <a:xfrm>
            <a:off x="355600" y="1651000"/>
            <a:ext cx="707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Analyse à Composante Principale (ACP)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2D1341-7681-C689-58E5-1F382B44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25" y="2352718"/>
            <a:ext cx="2186610" cy="192718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1111A24-ADA9-5E96-911C-EA4531F3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642" y="2352718"/>
            <a:ext cx="2142136" cy="19716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3306ADE-657B-6358-91F7-C0FFE9568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63" y="2323069"/>
            <a:ext cx="2186610" cy="19568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5762B64-06E0-DE87-51EC-604C6CF60A67}"/>
              </a:ext>
            </a:extLst>
          </p:cNvPr>
          <p:cNvSpPr txBox="1"/>
          <p:nvPr/>
        </p:nvSpPr>
        <p:spPr>
          <a:xfrm>
            <a:off x="7708404" y="5876765"/>
            <a:ext cx="2431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data normalisées *</a:t>
            </a:r>
          </a:p>
        </p:txBody>
      </p:sp>
    </p:spTree>
    <p:extLst>
      <p:ext uri="{BB962C8B-B14F-4D97-AF65-F5344CB8AC3E}">
        <p14:creationId xmlns:p14="http://schemas.microsoft.com/office/powerpoint/2010/main" val="232838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D214A-232C-9FD5-5F3A-27C957C8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 DES DONNEES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3FBA5A-9C79-1F09-73BB-66257419346F}"/>
              </a:ext>
            </a:extLst>
          </p:cNvPr>
          <p:cNvSpPr txBox="1"/>
          <p:nvPr/>
        </p:nvSpPr>
        <p:spPr>
          <a:xfrm>
            <a:off x="355600" y="1651000"/>
            <a:ext cx="707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Analyse à Composante Principale (ACP)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0B7C9-E4BB-6F93-0EFA-A7A0D208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1" y="2133600"/>
            <a:ext cx="5271206" cy="47244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B908AF1-A919-DE0D-73F8-DAE7068F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672" y="2133600"/>
            <a:ext cx="5271206" cy="47244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37B5BCD-02F9-5BF2-B1DD-3C97C912B791}"/>
              </a:ext>
            </a:extLst>
          </p:cNvPr>
          <p:cNvCxnSpPr/>
          <p:nvPr/>
        </p:nvCxnSpPr>
        <p:spPr>
          <a:xfrm flipV="1">
            <a:off x="4614863" y="4443413"/>
            <a:ext cx="0" cy="228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A5EAB2-70ED-E04B-562A-2417BDEE0100}"/>
              </a:ext>
            </a:extLst>
          </p:cNvPr>
          <p:cNvCxnSpPr>
            <a:cxnSpLocks/>
          </p:cNvCxnSpPr>
          <p:nvPr/>
        </p:nvCxnSpPr>
        <p:spPr>
          <a:xfrm flipV="1">
            <a:off x="4648201" y="4300538"/>
            <a:ext cx="0" cy="904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B059CB7-503E-180E-AA1D-50E5C3C16E44}"/>
              </a:ext>
            </a:extLst>
          </p:cNvPr>
          <p:cNvCxnSpPr>
            <a:cxnSpLocks/>
          </p:cNvCxnSpPr>
          <p:nvPr/>
        </p:nvCxnSpPr>
        <p:spPr>
          <a:xfrm flipH="1">
            <a:off x="3452813" y="4395787"/>
            <a:ext cx="187166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C646B2F-80AA-A6F9-5161-8B999DD130B1}"/>
              </a:ext>
            </a:extLst>
          </p:cNvPr>
          <p:cNvCxnSpPr>
            <a:cxnSpLocks/>
          </p:cNvCxnSpPr>
          <p:nvPr/>
        </p:nvCxnSpPr>
        <p:spPr>
          <a:xfrm flipH="1">
            <a:off x="3459163" y="3201987"/>
            <a:ext cx="4841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F87F348-CF47-6E94-6355-37EE0AFD316A}"/>
              </a:ext>
            </a:extLst>
          </p:cNvPr>
          <p:cNvCxnSpPr>
            <a:cxnSpLocks/>
          </p:cNvCxnSpPr>
          <p:nvPr/>
        </p:nvCxnSpPr>
        <p:spPr>
          <a:xfrm flipH="1">
            <a:off x="3210719" y="3233737"/>
            <a:ext cx="2420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03C0D84-03B1-11A9-F382-8288C32BE1AC}"/>
              </a:ext>
            </a:extLst>
          </p:cNvPr>
          <p:cNvCxnSpPr>
            <a:cxnSpLocks/>
          </p:cNvCxnSpPr>
          <p:nvPr/>
        </p:nvCxnSpPr>
        <p:spPr>
          <a:xfrm flipV="1">
            <a:off x="3452813" y="2540000"/>
            <a:ext cx="0" cy="18510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31E75EAF-B8BF-AF4F-90B0-8EBE57ECC9E6}"/>
              </a:ext>
            </a:extLst>
          </p:cNvPr>
          <p:cNvCxnSpPr>
            <a:cxnSpLocks/>
          </p:cNvCxnSpPr>
          <p:nvPr/>
        </p:nvCxnSpPr>
        <p:spPr>
          <a:xfrm flipH="1">
            <a:off x="8626476" y="3201987"/>
            <a:ext cx="4841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DBE370F-3201-B1E8-1523-CB4FE7A2F9D0}"/>
              </a:ext>
            </a:extLst>
          </p:cNvPr>
          <p:cNvCxnSpPr>
            <a:cxnSpLocks/>
          </p:cNvCxnSpPr>
          <p:nvPr/>
        </p:nvCxnSpPr>
        <p:spPr>
          <a:xfrm flipV="1">
            <a:off x="9110663" y="2503487"/>
            <a:ext cx="0" cy="18510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8EEEA01-BFE4-9865-CE2D-3260035B00AA}"/>
              </a:ext>
            </a:extLst>
          </p:cNvPr>
          <p:cNvCxnSpPr>
            <a:cxnSpLocks/>
          </p:cNvCxnSpPr>
          <p:nvPr/>
        </p:nvCxnSpPr>
        <p:spPr>
          <a:xfrm flipV="1">
            <a:off x="10558463" y="4391025"/>
            <a:ext cx="0" cy="4333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844D268E-123A-3694-0DCA-ADE05797652B}"/>
              </a:ext>
            </a:extLst>
          </p:cNvPr>
          <p:cNvCxnSpPr>
            <a:cxnSpLocks/>
          </p:cNvCxnSpPr>
          <p:nvPr/>
        </p:nvCxnSpPr>
        <p:spPr>
          <a:xfrm flipH="1">
            <a:off x="9129713" y="4395787"/>
            <a:ext cx="187166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C33254-5C88-CF41-51EC-84F5169D9E39}"/>
              </a:ext>
            </a:extLst>
          </p:cNvPr>
          <p:cNvCxnSpPr>
            <a:cxnSpLocks/>
          </p:cNvCxnSpPr>
          <p:nvPr/>
        </p:nvCxnSpPr>
        <p:spPr>
          <a:xfrm flipV="1">
            <a:off x="10315575" y="3605212"/>
            <a:ext cx="0" cy="7858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8EF6E01C-9480-591B-1254-5F81C4800E89}"/>
              </a:ext>
            </a:extLst>
          </p:cNvPr>
          <p:cNvSpPr txBox="1"/>
          <p:nvPr/>
        </p:nvSpPr>
        <p:spPr>
          <a:xfrm>
            <a:off x="2264283" y="2272843"/>
            <a:ext cx="2498164" cy="3077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F2 ~</a:t>
            </a:r>
            <a:r>
              <a:rPr lang="fr-FR" sz="1400" b="1" dirty="0" err="1">
                <a:solidFill>
                  <a:schemeClr val="bg1"/>
                </a:solidFill>
              </a:rPr>
              <a:t>sugar</a:t>
            </a:r>
            <a:r>
              <a:rPr lang="fr-FR" sz="1400" b="1" dirty="0">
                <a:solidFill>
                  <a:schemeClr val="bg1"/>
                </a:solidFill>
              </a:rPr>
              <a:t> &amp; carbohydrate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320B2EB-B54F-B8F0-C544-3753803AA361}"/>
              </a:ext>
            </a:extLst>
          </p:cNvPr>
          <p:cNvSpPr txBox="1"/>
          <p:nvPr/>
        </p:nvSpPr>
        <p:spPr>
          <a:xfrm>
            <a:off x="4548123" y="3890331"/>
            <a:ext cx="1645957" cy="3077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F1 ~</a:t>
            </a:r>
            <a:r>
              <a:rPr lang="fr-FR" sz="1400" b="1" dirty="0" err="1">
                <a:solidFill>
                  <a:schemeClr val="bg1"/>
                </a:solidFill>
              </a:rPr>
              <a:t>energy</a:t>
            </a:r>
            <a:r>
              <a:rPr lang="fr-FR" sz="1400" b="1" dirty="0">
                <a:solidFill>
                  <a:schemeClr val="bg1"/>
                </a:solidFill>
              </a:rPr>
              <a:t> &amp; fat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7476075-962F-C9AD-0A98-2816D4261A52}"/>
              </a:ext>
            </a:extLst>
          </p:cNvPr>
          <p:cNvSpPr txBox="1"/>
          <p:nvPr/>
        </p:nvSpPr>
        <p:spPr>
          <a:xfrm>
            <a:off x="8617820" y="2252509"/>
            <a:ext cx="1023786" cy="3077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F4 ~</a:t>
            </a:r>
            <a:r>
              <a:rPr lang="fr-FR" sz="1400" b="1" dirty="0" err="1">
                <a:solidFill>
                  <a:schemeClr val="bg1"/>
                </a:solidFill>
              </a:rPr>
              <a:t>fiber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0EC237B-5921-FB9F-04F9-12D3DB2077C9}"/>
              </a:ext>
            </a:extLst>
          </p:cNvPr>
          <p:cNvSpPr txBox="1"/>
          <p:nvPr/>
        </p:nvSpPr>
        <p:spPr>
          <a:xfrm>
            <a:off x="10560330" y="3867805"/>
            <a:ext cx="1073900" cy="52322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F3 ~</a:t>
            </a:r>
            <a:r>
              <a:rPr lang="fr-FR" sz="1400" b="1" dirty="0" err="1">
                <a:solidFill>
                  <a:schemeClr val="bg1"/>
                </a:solidFill>
              </a:rPr>
              <a:t>salt</a:t>
            </a:r>
            <a:r>
              <a:rPr lang="fr-FR" sz="1400" b="1" dirty="0">
                <a:solidFill>
                  <a:schemeClr val="bg1"/>
                </a:solidFill>
              </a:rPr>
              <a:t> &amp; additive</a:t>
            </a:r>
          </a:p>
        </p:txBody>
      </p:sp>
    </p:spTree>
    <p:extLst>
      <p:ext uri="{BB962C8B-B14F-4D97-AF65-F5344CB8AC3E}">
        <p14:creationId xmlns:p14="http://schemas.microsoft.com/office/powerpoint/2010/main" val="9502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D214A-232C-9FD5-5F3A-27C957C8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 DES DONNEES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3FBA5A-9C79-1F09-73BB-66257419346F}"/>
              </a:ext>
            </a:extLst>
          </p:cNvPr>
          <p:cNvSpPr txBox="1"/>
          <p:nvPr/>
        </p:nvSpPr>
        <p:spPr>
          <a:xfrm>
            <a:off x="355600" y="1651000"/>
            <a:ext cx="707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Projection dans le plan des Composantes Principales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A3D155-8CFC-5DC7-9B3E-E81DF3D2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9" y="2142699"/>
            <a:ext cx="5792617" cy="471530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CC658A6-B39B-B3D7-59B5-85355E05AC79}"/>
              </a:ext>
            </a:extLst>
          </p:cNvPr>
          <p:cNvSpPr txBox="1"/>
          <p:nvPr/>
        </p:nvSpPr>
        <p:spPr>
          <a:xfrm>
            <a:off x="2138324" y="2280129"/>
            <a:ext cx="2498164" cy="3077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F2 ~</a:t>
            </a:r>
            <a:r>
              <a:rPr lang="fr-FR" sz="1400" b="1" dirty="0" err="1">
                <a:solidFill>
                  <a:schemeClr val="bg1"/>
                </a:solidFill>
              </a:rPr>
              <a:t>sugar</a:t>
            </a:r>
            <a:r>
              <a:rPr lang="fr-FR" sz="1400" b="1" dirty="0">
                <a:solidFill>
                  <a:schemeClr val="bg1"/>
                </a:solidFill>
              </a:rPr>
              <a:t> &amp; carbohydrate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F49D1B-A091-045F-BBA2-7B889EF3289F}"/>
              </a:ext>
            </a:extLst>
          </p:cNvPr>
          <p:cNvSpPr txBox="1"/>
          <p:nvPr/>
        </p:nvSpPr>
        <p:spPr>
          <a:xfrm>
            <a:off x="4450043" y="4130778"/>
            <a:ext cx="1645957" cy="3077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F1 ~</a:t>
            </a:r>
            <a:r>
              <a:rPr lang="fr-FR" sz="1400" b="1" dirty="0" err="1">
                <a:solidFill>
                  <a:schemeClr val="bg1"/>
                </a:solidFill>
              </a:rPr>
              <a:t>energy</a:t>
            </a:r>
            <a:r>
              <a:rPr lang="fr-FR" sz="1400" b="1" dirty="0">
                <a:solidFill>
                  <a:schemeClr val="bg1"/>
                </a:solidFill>
              </a:rPr>
              <a:t> &amp; fat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48489-E009-1E7D-220B-A1931221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93" y="2145362"/>
            <a:ext cx="5792618" cy="471263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E7218AC-29DF-AC50-C8C7-35D0C8286844}"/>
              </a:ext>
            </a:extLst>
          </p:cNvPr>
          <p:cNvSpPr txBox="1"/>
          <p:nvPr/>
        </p:nvSpPr>
        <p:spPr>
          <a:xfrm>
            <a:off x="8402400" y="2293452"/>
            <a:ext cx="1023786" cy="30777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F4 ~</a:t>
            </a:r>
            <a:r>
              <a:rPr lang="fr-FR" sz="1400" b="1" dirty="0" err="1">
                <a:solidFill>
                  <a:schemeClr val="bg1"/>
                </a:solidFill>
              </a:rPr>
              <a:t>fiber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5C77FB-752A-2675-F754-13FCF137F30C}"/>
              </a:ext>
            </a:extLst>
          </p:cNvPr>
          <p:cNvSpPr txBox="1"/>
          <p:nvPr/>
        </p:nvSpPr>
        <p:spPr>
          <a:xfrm>
            <a:off x="11026311" y="3978461"/>
            <a:ext cx="1073900" cy="52322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F3 ~</a:t>
            </a:r>
            <a:r>
              <a:rPr lang="fr-FR" sz="1400" b="1" dirty="0" err="1">
                <a:solidFill>
                  <a:schemeClr val="bg1"/>
                </a:solidFill>
              </a:rPr>
              <a:t>salt</a:t>
            </a:r>
            <a:r>
              <a:rPr lang="fr-FR" sz="1400" b="1" dirty="0">
                <a:solidFill>
                  <a:schemeClr val="bg1"/>
                </a:solidFill>
              </a:rPr>
              <a:t> &amp; additive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6650280-4FED-87BA-F442-D17B7A998250}"/>
              </a:ext>
            </a:extLst>
          </p:cNvPr>
          <p:cNvSpPr/>
          <p:nvPr/>
        </p:nvSpPr>
        <p:spPr>
          <a:xfrm>
            <a:off x="3000936" y="3581400"/>
            <a:ext cx="2498164" cy="2070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EFF7932-DC78-EA78-5053-F99CEB72B41C}"/>
              </a:ext>
            </a:extLst>
          </p:cNvPr>
          <p:cNvSpPr/>
          <p:nvPr/>
        </p:nvSpPr>
        <p:spPr>
          <a:xfrm>
            <a:off x="8242300" y="4256772"/>
            <a:ext cx="1879600" cy="1724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8905A62-CFE9-7061-6CED-934AA0778E9A}"/>
              </a:ext>
            </a:extLst>
          </p:cNvPr>
          <p:cNvSpPr/>
          <p:nvPr/>
        </p:nvSpPr>
        <p:spPr>
          <a:xfrm>
            <a:off x="8739702" y="2740211"/>
            <a:ext cx="1178998" cy="15165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71B07E7-C1E4-FCD9-298E-DEA04FA801E2}"/>
              </a:ext>
            </a:extLst>
          </p:cNvPr>
          <p:cNvSpPr/>
          <p:nvPr/>
        </p:nvSpPr>
        <p:spPr>
          <a:xfrm>
            <a:off x="9741517" y="3452482"/>
            <a:ext cx="1178998" cy="151656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5D96254-7F4A-EAF6-17F6-9EC403E0A426}"/>
              </a:ext>
            </a:extLst>
          </p:cNvPr>
          <p:cNvSpPr/>
          <p:nvPr/>
        </p:nvSpPr>
        <p:spPr>
          <a:xfrm>
            <a:off x="1714500" y="3099889"/>
            <a:ext cx="1346731" cy="236111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6FA8FDE-9F79-AE3F-2F1E-F1B71E0BE7EF}"/>
              </a:ext>
            </a:extLst>
          </p:cNvPr>
          <p:cNvSpPr/>
          <p:nvPr/>
        </p:nvSpPr>
        <p:spPr>
          <a:xfrm>
            <a:off x="2884048" y="2893111"/>
            <a:ext cx="1645956" cy="68828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6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D214A-232C-9FD5-5F3A-27C957C8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 DES DONNEES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3FBA5A-9C79-1F09-73BB-66257419346F}"/>
              </a:ext>
            </a:extLst>
          </p:cNvPr>
          <p:cNvSpPr txBox="1"/>
          <p:nvPr/>
        </p:nvSpPr>
        <p:spPr>
          <a:xfrm>
            <a:off x="355600" y="1651000"/>
            <a:ext cx="707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ANalysis</a:t>
            </a:r>
            <a:r>
              <a:rPr lang="fr-FR" dirty="0"/>
              <a:t> Of  </a:t>
            </a:r>
            <a:r>
              <a:rPr lang="fr-FR" dirty="0" err="1"/>
              <a:t>VAriance</a:t>
            </a:r>
            <a:r>
              <a:rPr lang="fr-FR" dirty="0"/>
              <a:t> (ANOVA) : data normalisées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EABD869-93BB-04B8-55C5-CAAC8548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840" y="2606312"/>
            <a:ext cx="1733550" cy="13620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F8209F6-0D55-73CD-DE44-3EC3F89E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37" y="2537060"/>
            <a:ext cx="4204878" cy="136980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5B783E9-1B90-EE10-AC9C-C3E7F39C0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38" y="3976689"/>
            <a:ext cx="4204878" cy="13199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E0123CF-2908-5B59-D563-2BA7DA977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37" y="5360457"/>
            <a:ext cx="4192425" cy="135319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DBCD96D-E89C-F1E6-6A1A-D980A105D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684" y="2537060"/>
            <a:ext cx="4159218" cy="137302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A0AAAAF-3268-A26C-8B1D-E9F970339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684" y="3968387"/>
            <a:ext cx="4159218" cy="132829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38BBBF2-BE07-E588-841C-0A7470345E69}"/>
              </a:ext>
            </a:extLst>
          </p:cNvPr>
          <p:cNvSpPr/>
          <p:nvPr/>
        </p:nvSpPr>
        <p:spPr>
          <a:xfrm>
            <a:off x="9332840" y="3432032"/>
            <a:ext cx="1528124" cy="241300"/>
          </a:xfrm>
          <a:prstGeom prst="rect">
            <a:avLst/>
          </a:prstGeom>
          <a:solidFill>
            <a:srgbClr val="FFC0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ABEB7B-9BAA-85E6-7B4B-B83F1C1EFD74}"/>
              </a:ext>
            </a:extLst>
          </p:cNvPr>
          <p:cNvSpPr/>
          <p:nvPr/>
        </p:nvSpPr>
        <p:spPr>
          <a:xfrm>
            <a:off x="9332840" y="3692991"/>
            <a:ext cx="1528124" cy="241300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C01AF215-29D3-0E04-7EE9-6553F717822B}"/>
              </a:ext>
            </a:extLst>
          </p:cNvPr>
          <p:cNvCxnSpPr>
            <a:cxnSpLocks/>
          </p:cNvCxnSpPr>
          <p:nvPr/>
        </p:nvCxnSpPr>
        <p:spPr>
          <a:xfrm flipV="1">
            <a:off x="1132159" y="2867536"/>
            <a:ext cx="3295274" cy="6851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27681F4-4CF5-72BB-B3A9-55F9186FDA10}"/>
              </a:ext>
            </a:extLst>
          </p:cNvPr>
          <p:cNvCxnSpPr>
            <a:cxnSpLocks/>
          </p:cNvCxnSpPr>
          <p:nvPr/>
        </p:nvCxnSpPr>
        <p:spPr>
          <a:xfrm flipV="1">
            <a:off x="1246459" y="4321131"/>
            <a:ext cx="3295274" cy="6851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E961E59-63EC-6BE8-8E2F-D4862E680787}"/>
              </a:ext>
            </a:extLst>
          </p:cNvPr>
          <p:cNvCxnSpPr>
            <a:cxnSpLocks/>
          </p:cNvCxnSpPr>
          <p:nvPr/>
        </p:nvCxnSpPr>
        <p:spPr>
          <a:xfrm flipV="1">
            <a:off x="5328338" y="4536932"/>
            <a:ext cx="3414942" cy="47604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A0AEE38-BCEB-4A1E-DF76-3B03809A4261}"/>
              </a:ext>
            </a:extLst>
          </p:cNvPr>
          <p:cNvCxnSpPr>
            <a:cxnSpLocks/>
          </p:cNvCxnSpPr>
          <p:nvPr/>
        </p:nvCxnSpPr>
        <p:spPr>
          <a:xfrm>
            <a:off x="5287457" y="3236332"/>
            <a:ext cx="1707471" cy="3163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22985944-6F9E-4F8B-F67B-4F23BABC0D18}"/>
              </a:ext>
            </a:extLst>
          </p:cNvPr>
          <p:cNvCxnSpPr>
            <a:cxnSpLocks/>
          </p:cNvCxnSpPr>
          <p:nvPr/>
        </p:nvCxnSpPr>
        <p:spPr>
          <a:xfrm flipV="1">
            <a:off x="6994928" y="3064431"/>
            <a:ext cx="1567336" cy="51570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C65D7A3C-19DE-FAB4-772E-E52479BCE291}"/>
              </a:ext>
            </a:extLst>
          </p:cNvPr>
          <p:cNvCxnSpPr>
            <a:cxnSpLocks/>
          </p:cNvCxnSpPr>
          <p:nvPr/>
        </p:nvCxnSpPr>
        <p:spPr>
          <a:xfrm>
            <a:off x="1072325" y="5878881"/>
            <a:ext cx="3038589" cy="3801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22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CB4EAE-78C5-E6AA-A544-6EB6B2D1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EE88C9-AB93-5B6A-C147-49A0A4FFD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1) Finalité : but précis</a:t>
            </a:r>
          </a:p>
          <a:p>
            <a:pPr lvl="1"/>
            <a:r>
              <a:rPr lang="fr-FR" i="1" dirty="0"/>
              <a:t>Information consommateur</a:t>
            </a:r>
          </a:p>
          <a:p>
            <a:r>
              <a:rPr lang="fr-FR" dirty="0"/>
              <a:t>2) Pertinence : scope</a:t>
            </a:r>
          </a:p>
          <a:p>
            <a:pPr lvl="1"/>
            <a:r>
              <a:rPr lang="fr-FR" i="1" dirty="0"/>
              <a:t>« traçabilité », « description », « nutrition »</a:t>
            </a:r>
          </a:p>
          <a:p>
            <a:r>
              <a:rPr lang="fr-FR" dirty="0"/>
              <a:t>3) Durée limitée (données identifiantes)</a:t>
            </a:r>
          </a:p>
          <a:p>
            <a:r>
              <a:rPr lang="fr-FR" dirty="0"/>
              <a:t>4) Sécurité : confidentialité</a:t>
            </a:r>
          </a:p>
          <a:p>
            <a:r>
              <a:rPr lang="fr-FR" dirty="0"/>
              <a:t>5) Droit des personnes : </a:t>
            </a:r>
          </a:p>
          <a:p>
            <a:pPr lvl="1"/>
            <a:r>
              <a:rPr lang="fr-FR" i="1" dirty="0"/>
              <a:t>Saisie volontariat</a:t>
            </a:r>
          </a:p>
          <a:p>
            <a:pPr lvl="1"/>
            <a:r>
              <a:rPr lang="fr-FR" i="1" dirty="0"/>
              <a:t>Anonyme</a:t>
            </a:r>
          </a:p>
          <a:p>
            <a:pPr lvl="1"/>
            <a:r>
              <a:rPr lang="fr-FR" i="1" dirty="0"/>
              <a:t>Open data</a:t>
            </a:r>
          </a:p>
        </p:txBody>
      </p:sp>
      <p:sp>
        <p:nvSpPr>
          <p:cNvPr id="4" name="Demi-cadre 3">
            <a:extLst>
              <a:ext uri="{FF2B5EF4-FFF2-40B4-BE49-F238E27FC236}">
                <a16:creationId xmlns:a16="http://schemas.microsoft.com/office/drawing/2014/main" id="{C791718E-FC0D-E597-0330-7DEA18F538C9}"/>
              </a:ext>
            </a:extLst>
          </p:cNvPr>
          <p:cNvSpPr/>
          <p:nvPr/>
        </p:nvSpPr>
        <p:spPr>
          <a:xfrm rot="19062502" flipV="1">
            <a:off x="4376755" y="2102133"/>
            <a:ext cx="622033" cy="330984"/>
          </a:xfrm>
          <a:prstGeom prst="halfFrame">
            <a:avLst>
              <a:gd name="adj1" fmla="val 18590"/>
              <a:gd name="adj2" fmla="val 180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Demi-cadre 4">
            <a:extLst>
              <a:ext uri="{FF2B5EF4-FFF2-40B4-BE49-F238E27FC236}">
                <a16:creationId xmlns:a16="http://schemas.microsoft.com/office/drawing/2014/main" id="{A3231360-E63C-63AA-F892-F861D9A4B1D7}"/>
              </a:ext>
            </a:extLst>
          </p:cNvPr>
          <p:cNvSpPr/>
          <p:nvPr/>
        </p:nvSpPr>
        <p:spPr>
          <a:xfrm rot="19062502" flipV="1">
            <a:off x="5779658" y="2765540"/>
            <a:ext cx="622033" cy="330984"/>
          </a:xfrm>
          <a:prstGeom prst="halfFrame">
            <a:avLst>
              <a:gd name="adj1" fmla="val 18590"/>
              <a:gd name="adj2" fmla="val 180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Demi-cadre 5">
            <a:extLst>
              <a:ext uri="{FF2B5EF4-FFF2-40B4-BE49-F238E27FC236}">
                <a16:creationId xmlns:a16="http://schemas.microsoft.com/office/drawing/2014/main" id="{FA9C463E-91E6-540F-2F34-9A93C1236798}"/>
              </a:ext>
            </a:extLst>
          </p:cNvPr>
          <p:cNvSpPr/>
          <p:nvPr/>
        </p:nvSpPr>
        <p:spPr>
          <a:xfrm rot="19062502" flipV="1">
            <a:off x="5779659" y="3446438"/>
            <a:ext cx="622033" cy="330984"/>
          </a:xfrm>
          <a:prstGeom prst="halfFrame">
            <a:avLst>
              <a:gd name="adj1" fmla="val 18590"/>
              <a:gd name="adj2" fmla="val 180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Demi-cadre 8">
            <a:extLst>
              <a:ext uri="{FF2B5EF4-FFF2-40B4-BE49-F238E27FC236}">
                <a16:creationId xmlns:a16="http://schemas.microsoft.com/office/drawing/2014/main" id="{2702428D-DEEE-3AC3-D857-AD9F66C6C109}"/>
              </a:ext>
            </a:extLst>
          </p:cNvPr>
          <p:cNvSpPr/>
          <p:nvPr/>
        </p:nvSpPr>
        <p:spPr>
          <a:xfrm rot="19062502" flipV="1">
            <a:off x="4376755" y="3903638"/>
            <a:ext cx="622033" cy="330984"/>
          </a:xfrm>
          <a:prstGeom prst="halfFrame">
            <a:avLst>
              <a:gd name="adj1" fmla="val 18590"/>
              <a:gd name="adj2" fmla="val 180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Demi-cadre 9">
            <a:extLst>
              <a:ext uri="{FF2B5EF4-FFF2-40B4-BE49-F238E27FC236}">
                <a16:creationId xmlns:a16="http://schemas.microsoft.com/office/drawing/2014/main" id="{C7B1F093-A9BB-9099-458E-A78DBA147CEF}"/>
              </a:ext>
            </a:extLst>
          </p:cNvPr>
          <p:cNvSpPr/>
          <p:nvPr/>
        </p:nvSpPr>
        <p:spPr>
          <a:xfrm rot="19062502" flipV="1">
            <a:off x="4035326" y="4395485"/>
            <a:ext cx="622033" cy="330984"/>
          </a:xfrm>
          <a:prstGeom prst="halfFrame">
            <a:avLst>
              <a:gd name="adj1" fmla="val 18590"/>
              <a:gd name="adj2" fmla="val 180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3FFAC8-1109-6D11-4A45-1C493BB2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C793D0-4166-8091-1092-1F383F1A0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Valeurs manquantes</a:t>
            </a:r>
          </a:p>
          <a:p>
            <a:r>
              <a:rPr lang="fr-FR" dirty="0"/>
              <a:t>Nettoyage + remplissage : cohérence distribution</a:t>
            </a:r>
          </a:p>
          <a:p>
            <a:r>
              <a:rPr lang="fr-FR" dirty="0"/>
              <a:t>Interprétabilité des données (ACP, ANOVA)</a:t>
            </a:r>
          </a:p>
          <a:p>
            <a:r>
              <a:rPr lang="fr-FR" dirty="0" err="1"/>
              <a:t>Sklearn</a:t>
            </a:r>
            <a:r>
              <a:rPr lang="fr-FR" dirty="0"/>
              <a:t> remplissage catégories (</a:t>
            </a:r>
            <a:r>
              <a:rPr lang="fr-FR" dirty="0" err="1"/>
              <a:t>pnns_groups</a:t>
            </a:r>
            <a:r>
              <a:rPr lang="fr-FR" dirty="0"/>
              <a:t>)</a:t>
            </a:r>
          </a:p>
          <a:p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 Possibilité outil </a:t>
            </a:r>
            <a:r>
              <a:rPr lang="fr-FR" dirty="0" err="1"/>
              <a:t>auto-complétion</a:t>
            </a:r>
            <a:endParaRPr lang="fr-FR" dirty="0"/>
          </a:p>
        </p:txBody>
      </p:sp>
      <p:sp>
        <p:nvSpPr>
          <p:cNvPr id="4" name="Demi-cadre 3">
            <a:extLst>
              <a:ext uri="{FF2B5EF4-FFF2-40B4-BE49-F238E27FC236}">
                <a16:creationId xmlns:a16="http://schemas.microsoft.com/office/drawing/2014/main" id="{E1B4AE53-9387-14CB-6570-25784C05E5DE}"/>
              </a:ext>
            </a:extLst>
          </p:cNvPr>
          <p:cNvSpPr/>
          <p:nvPr/>
        </p:nvSpPr>
        <p:spPr>
          <a:xfrm rot="19062502" flipV="1">
            <a:off x="5140226" y="4433585"/>
            <a:ext cx="622033" cy="330984"/>
          </a:xfrm>
          <a:prstGeom prst="halfFrame">
            <a:avLst>
              <a:gd name="adj1" fmla="val 18590"/>
              <a:gd name="adj2" fmla="val 180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963EF8-EE8F-54C4-0A39-DF36A5FDBFA7}"/>
              </a:ext>
            </a:extLst>
          </p:cNvPr>
          <p:cNvSpPr/>
          <p:nvPr/>
        </p:nvSpPr>
        <p:spPr>
          <a:xfrm>
            <a:off x="1108667" y="2160773"/>
            <a:ext cx="9594310" cy="3840381"/>
          </a:xfrm>
          <a:prstGeom prst="rect">
            <a:avLst/>
          </a:prstGeom>
          <a:blipFill dpi="0" rotWithShape="1">
            <a:blip r:embed="rId2">
              <a:alphaModFix amt="64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C50992-6626-F04F-E032-D5B1C9A3F8C2}"/>
              </a:ext>
            </a:extLst>
          </p:cNvPr>
          <p:cNvSpPr/>
          <p:nvPr/>
        </p:nvSpPr>
        <p:spPr>
          <a:xfrm>
            <a:off x="1124262" y="2349818"/>
            <a:ext cx="2959818" cy="3646248"/>
          </a:xfrm>
          <a:prstGeom prst="rect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Traçabilité</a:t>
            </a:r>
          </a:p>
          <a:p>
            <a:pPr algn="ctr"/>
            <a:r>
              <a:rPr lang="fr-FR" sz="1200" i="1" dirty="0">
                <a:solidFill>
                  <a:schemeClr val="bg1"/>
                </a:solidFill>
              </a:rPr>
              <a:t>(code produit, le lieu d'origine, la date d'enregistrement…)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13BA7B-0CB8-6173-D1B4-8D2E6678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183DA-318E-0660-6F3C-40ED895576A1}"/>
              </a:ext>
            </a:extLst>
          </p:cNvPr>
          <p:cNvSpPr/>
          <p:nvPr/>
        </p:nvSpPr>
        <p:spPr>
          <a:xfrm>
            <a:off x="10317706" y="5776302"/>
            <a:ext cx="1708245" cy="944195"/>
          </a:xfrm>
          <a:prstGeom prst="rect">
            <a:avLst/>
          </a:prstGeom>
          <a:blipFill dpi="0" rotWithShape="1">
            <a:blip r:embed="rId3">
              <a:alphaModFix amt="34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0B182-AC4B-CDA3-EA61-AAC7D83E6F94}"/>
              </a:ext>
            </a:extLst>
          </p:cNvPr>
          <p:cNvSpPr/>
          <p:nvPr/>
        </p:nvSpPr>
        <p:spPr>
          <a:xfrm>
            <a:off x="4084080" y="2366258"/>
            <a:ext cx="2959818" cy="3646248"/>
          </a:xfrm>
          <a:prstGeom prst="rect">
            <a:avLst/>
          </a:prstGeom>
          <a:solidFill>
            <a:srgbClr val="FFFF00">
              <a:alpha val="6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Description</a:t>
            </a:r>
          </a:p>
          <a:p>
            <a:pPr algn="ctr"/>
            <a:r>
              <a:rPr lang="fr-FR" sz="1200" i="1" dirty="0">
                <a:solidFill>
                  <a:schemeClr val="bg1"/>
                </a:solidFill>
              </a:rPr>
              <a:t>(packaging, la marque et la catégorie alimentaire…)</a:t>
            </a:r>
          </a:p>
          <a:p>
            <a:pPr algn="ct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DCB75-26CB-36CA-A22E-E2C63B18E5AC}"/>
              </a:ext>
            </a:extLst>
          </p:cNvPr>
          <p:cNvSpPr/>
          <p:nvPr/>
        </p:nvSpPr>
        <p:spPr>
          <a:xfrm>
            <a:off x="7043898" y="2366258"/>
            <a:ext cx="2836491" cy="3646248"/>
          </a:xfrm>
          <a:prstGeom prst="rect">
            <a:avLst/>
          </a:prstGeom>
          <a:solidFill>
            <a:schemeClr val="accent6">
              <a:lumMod val="75000"/>
              <a:alpha val="6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Nutritionnelle</a:t>
            </a:r>
          </a:p>
          <a:p>
            <a:pPr algn="ctr"/>
            <a:r>
              <a:rPr lang="fr-FR" sz="1200" i="1" dirty="0">
                <a:solidFill>
                  <a:schemeClr val="bg1"/>
                </a:solidFill>
              </a:rPr>
              <a:t>(quantités nutritionnelles des produits…)</a:t>
            </a:r>
          </a:p>
          <a:p>
            <a:pPr algn="ct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A7DCB9-6225-BF5F-0696-87B962668694}"/>
              </a:ext>
            </a:extLst>
          </p:cNvPr>
          <p:cNvSpPr/>
          <p:nvPr/>
        </p:nvSpPr>
        <p:spPr>
          <a:xfrm>
            <a:off x="1124262" y="2144333"/>
            <a:ext cx="9578715" cy="2054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Noms             des             colonnes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6D0172F-BC75-688D-B69C-DA07E1F36AC5}"/>
              </a:ext>
            </a:extLst>
          </p:cNvPr>
          <p:cNvCxnSpPr/>
          <p:nvPr/>
        </p:nvCxnSpPr>
        <p:spPr>
          <a:xfrm>
            <a:off x="2551513" y="1957095"/>
            <a:ext cx="20652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92630A9-AAC2-418F-8660-D506DF4DAB1D}"/>
              </a:ext>
            </a:extLst>
          </p:cNvPr>
          <p:cNvCxnSpPr>
            <a:cxnSpLocks/>
          </p:cNvCxnSpPr>
          <p:nvPr/>
        </p:nvCxnSpPr>
        <p:spPr>
          <a:xfrm>
            <a:off x="909402" y="3780995"/>
            <a:ext cx="0" cy="1493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CFE0FB-4528-43A6-3573-E8AC382F7F03}"/>
              </a:ext>
            </a:extLst>
          </p:cNvPr>
          <p:cNvSpPr txBox="1"/>
          <p:nvPr/>
        </p:nvSpPr>
        <p:spPr>
          <a:xfrm>
            <a:off x="1063291" y="6072387"/>
            <a:ext cx="183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 lignes = 1 produit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734A29-EDCB-9059-1180-FA157869D19D}"/>
              </a:ext>
            </a:extLst>
          </p:cNvPr>
          <p:cNvSpPr txBox="1"/>
          <p:nvPr/>
        </p:nvSpPr>
        <p:spPr>
          <a:xfrm rot="16200000">
            <a:off x="-10222" y="2502036"/>
            <a:ext cx="183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320 000 lignes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FA33396-4AA6-6C69-5531-4452EDCD4D78}"/>
              </a:ext>
            </a:extLst>
          </p:cNvPr>
          <p:cNvSpPr txBox="1"/>
          <p:nvPr/>
        </p:nvSpPr>
        <p:spPr>
          <a:xfrm>
            <a:off x="1108667" y="1781763"/>
            <a:ext cx="183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162 colonnes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0506B9-C3DF-F784-584E-DE4F95F0A5FA}"/>
              </a:ext>
            </a:extLst>
          </p:cNvPr>
          <p:cNvSpPr/>
          <p:nvPr/>
        </p:nvSpPr>
        <p:spPr>
          <a:xfrm>
            <a:off x="9880389" y="2349818"/>
            <a:ext cx="822588" cy="3646248"/>
          </a:xfrm>
          <a:prstGeom prst="rect">
            <a:avLst/>
          </a:prstGeom>
          <a:solidFill>
            <a:schemeClr val="accent5">
              <a:lumMod val="75000"/>
              <a:alpha val="6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B050"/>
                </a:solidFill>
              </a:rPr>
              <a:t>A</a:t>
            </a:r>
          </a:p>
          <a:p>
            <a:pPr algn="ctr"/>
            <a:r>
              <a:rPr lang="fr-FR" b="1" dirty="0">
                <a:solidFill>
                  <a:srgbClr val="92D050"/>
                </a:solidFill>
              </a:rPr>
              <a:t>B</a:t>
            </a:r>
          </a:p>
          <a:p>
            <a:pPr algn="ctr"/>
            <a:r>
              <a:rPr lang="fr-FR" b="1" dirty="0">
                <a:solidFill>
                  <a:srgbClr val="FFFF00"/>
                </a:solidFill>
              </a:rPr>
              <a:t>C</a:t>
            </a:r>
          </a:p>
          <a:p>
            <a:pPr algn="ctr"/>
            <a:r>
              <a:rPr lang="fr-FR" b="1" dirty="0">
                <a:solidFill>
                  <a:srgbClr val="FFC000"/>
                </a:solidFill>
              </a:rPr>
              <a:t>D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C0E4ACD-C0B9-4EC6-51A9-015D5B3E8624}"/>
              </a:ext>
            </a:extLst>
          </p:cNvPr>
          <p:cNvSpPr txBox="1"/>
          <p:nvPr/>
        </p:nvSpPr>
        <p:spPr>
          <a:xfrm>
            <a:off x="9899784" y="2349818"/>
            <a:ext cx="102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Score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EC456CA-7E69-B77C-3A35-F387A09904B0}"/>
              </a:ext>
            </a:extLst>
          </p:cNvPr>
          <p:cNvSpPr txBox="1"/>
          <p:nvPr/>
        </p:nvSpPr>
        <p:spPr>
          <a:xfrm>
            <a:off x="1124262" y="5274074"/>
            <a:ext cx="9594310" cy="30777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10456450  |   France  …..                   | Nutella    |    pâte à tartiner  …..      |   2252 kJ  | 52,4 g     …..                  |       E</a:t>
            </a:r>
          </a:p>
        </p:txBody>
      </p:sp>
    </p:spTree>
    <p:extLst>
      <p:ext uri="{BB962C8B-B14F-4D97-AF65-F5344CB8AC3E}">
        <p14:creationId xmlns:p14="http://schemas.microsoft.com/office/powerpoint/2010/main" val="7182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ADE60A3-7601-E61D-4060-1025FA53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65" y="2349818"/>
            <a:ext cx="9609907" cy="36348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13BA7B-0CB8-6173-D1B4-8D2E6678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183DA-318E-0660-6F3C-40ED895576A1}"/>
              </a:ext>
            </a:extLst>
          </p:cNvPr>
          <p:cNvSpPr/>
          <p:nvPr/>
        </p:nvSpPr>
        <p:spPr>
          <a:xfrm>
            <a:off x="10317706" y="5776302"/>
            <a:ext cx="1708245" cy="944195"/>
          </a:xfrm>
          <a:prstGeom prst="rect">
            <a:avLst/>
          </a:prstGeom>
          <a:blipFill dpi="0" rotWithShape="1">
            <a:blip r:embed="rId3">
              <a:alphaModFix amt="34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15B17-3AEF-84DD-876E-6385156516FA}"/>
              </a:ext>
            </a:extLst>
          </p:cNvPr>
          <p:cNvSpPr/>
          <p:nvPr/>
        </p:nvSpPr>
        <p:spPr>
          <a:xfrm>
            <a:off x="1124262" y="2144333"/>
            <a:ext cx="9578715" cy="2054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Noms             des             colonnes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B57435-4B39-3C62-859C-46C6980CD5A1}"/>
              </a:ext>
            </a:extLst>
          </p:cNvPr>
          <p:cNvSpPr txBox="1"/>
          <p:nvPr/>
        </p:nvSpPr>
        <p:spPr>
          <a:xfrm>
            <a:off x="1108668" y="1781763"/>
            <a:ext cx="5783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Beaucoup de saisie manuelles =&gt; beaucoup d’erreurs et de vide</a:t>
            </a:r>
          </a:p>
        </p:txBody>
      </p:sp>
    </p:spTree>
    <p:extLst>
      <p:ext uri="{BB962C8B-B14F-4D97-AF65-F5344CB8AC3E}">
        <p14:creationId xmlns:p14="http://schemas.microsoft.com/office/powerpoint/2010/main" val="18308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ADE60A3-7601-E61D-4060-1025FA53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65" y="2349818"/>
            <a:ext cx="9609907" cy="36348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13BA7B-0CB8-6173-D1B4-8D2E6678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183DA-318E-0660-6F3C-40ED895576A1}"/>
              </a:ext>
            </a:extLst>
          </p:cNvPr>
          <p:cNvSpPr/>
          <p:nvPr/>
        </p:nvSpPr>
        <p:spPr>
          <a:xfrm>
            <a:off x="10317706" y="5776302"/>
            <a:ext cx="1708245" cy="944195"/>
          </a:xfrm>
          <a:prstGeom prst="rect">
            <a:avLst/>
          </a:prstGeom>
          <a:blipFill dpi="0" rotWithShape="1">
            <a:blip r:embed="rId3">
              <a:alphaModFix amt="34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15B17-3AEF-84DD-876E-6385156516FA}"/>
              </a:ext>
            </a:extLst>
          </p:cNvPr>
          <p:cNvSpPr/>
          <p:nvPr/>
        </p:nvSpPr>
        <p:spPr>
          <a:xfrm>
            <a:off x="1124262" y="2144333"/>
            <a:ext cx="9578715" cy="2054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Noms             des             colonnes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B57435-4B39-3C62-859C-46C6980CD5A1}"/>
              </a:ext>
            </a:extLst>
          </p:cNvPr>
          <p:cNvSpPr txBox="1"/>
          <p:nvPr/>
        </p:nvSpPr>
        <p:spPr>
          <a:xfrm>
            <a:off x="1124262" y="1679741"/>
            <a:ext cx="5783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1) Nettoyage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29966C-D171-E6A6-7FE8-42AE04136142}"/>
              </a:ext>
            </a:extLst>
          </p:cNvPr>
          <p:cNvSpPr/>
          <p:nvPr/>
        </p:nvSpPr>
        <p:spPr>
          <a:xfrm>
            <a:off x="6059759" y="2349818"/>
            <a:ext cx="832362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EDDFAD-E674-87A2-1D6C-DB45B4A7DC04}"/>
              </a:ext>
            </a:extLst>
          </p:cNvPr>
          <p:cNvSpPr/>
          <p:nvPr/>
        </p:nvSpPr>
        <p:spPr>
          <a:xfrm>
            <a:off x="7146925" y="2349818"/>
            <a:ext cx="464023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5C16B6-FBE7-D6D3-B470-6D8C106858F0}"/>
              </a:ext>
            </a:extLst>
          </p:cNvPr>
          <p:cNvSpPr/>
          <p:nvPr/>
        </p:nvSpPr>
        <p:spPr>
          <a:xfrm>
            <a:off x="9366866" y="2338466"/>
            <a:ext cx="950840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D9FFB-9BCB-999B-9500-2150E41C5CF1}"/>
              </a:ext>
            </a:extLst>
          </p:cNvPr>
          <p:cNvSpPr/>
          <p:nvPr/>
        </p:nvSpPr>
        <p:spPr>
          <a:xfrm>
            <a:off x="7734300" y="2338466"/>
            <a:ext cx="171450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35EF3C-B339-A085-A80E-D536323C6005}"/>
              </a:ext>
            </a:extLst>
          </p:cNvPr>
          <p:cNvSpPr/>
          <p:nvPr/>
        </p:nvSpPr>
        <p:spPr>
          <a:xfrm>
            <a:off x="8267700" y="2338466"/>
            <a:ext cx="85536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9CCFA-17DA-6623-6340-79D5A245F74A}"/>
              </a:ext>
            </a:extLst>
          </p:cNvPr>
          <p:cNvSpPr/>
          <p:nvPr/>
        </p:nvSpPr>
        <p:spPr>
          <a:xfrm>
            <a:off x="8992542" y="2338466"/>
            <a:ext cx="144625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419D10-FA41-CCC7-040D-9C7410E873BB}"/>
              </a:ext>
            </a:extLst>
          </p:cNvPr>
          <p:cNvSpPr/>
          <p:nvPr/>
        </p:nvSpPr>
        <p:spPr>
          <a:xfrm>
            <a:off x="8453126" y="2338466"/>
            <a:ext cx="512873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624C74-494B-AEA2-7720-0224824D7119}"/>
              </a:ext>
            </a:extLst>
          </p:cNvPr>
          <p:cNvSpPr/>
          <p:nvPr/>
        </p:nvSpPr>
        <p:spPr>
          <a:xfrm>
            <a:off x="5046502" y="2338466"/>
            <a:ext cx="986714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BD57C-E1B2-7845-A406-4F9BE55706FB}"/>
              </a:ext>
            </a:extLst>
          </p:cNvPr>
          <p:cNvSpPr/>
          <p:nvPr/>
        </p:nvSpPr>
        <p:spPr>
          <a:xfrm>
            <a:off x="10488875" y="2361170"/>
            <a:ext cx="214102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E334B9-254F-27E8-7479-8983A7B94FB7}"/>
              </a:ext>
            </a:extLst>
          </p:cNvPr>
          <p:cNvSpPr/>
          <p:nvPr/>
        </p:nvSpPr>
        <p:spPr>
          <a:xfrm>
            <a:off x="1968500" y="2338466"/>
            <a:ext cx="986714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6BDDE0-63F7-58C7-4D5B-21392421D304}"/>
              </a:ext>
            </a:extLst>
          </p:cNvPr>
          <p:cNvSpPr/>
          <p:nvPr/>
        </p:nvSpPr>
        <p:spPr>
          <a:xfrm>
            <a:off x="1589993" y="2349818"/>
            <a:ext cx="255155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A5396D-EAF6-F09B-3BB6-20A0F51FB2F5}"/>
              </a:ext>
            </a:extLst>
          </p:cNvPr>
          <p:cNvSpPr/>
          <p:nvPr/>
        </p:nvSpPr>
        <p:spPr>
          <a:xfrm>
            <a:off x="3189586" y="2338466"/>
            <a:ext cx="255155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42D5C3-34D6-3FB2-4DD0-B2C81079477D}"/>
              </a:ext>
            </a:extLst>
          </p:cNvPr>
          <p:cNvSpPr/>
          <p:nvPr/>
        </p:nvSpPr>
        <p:spPr>
          <a:xfrm>
            <a:off x="3898576" y="2361170"/>
            <a:ext cx="85536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C9DC82-AEE2-04DE-A6EB-64F387B5EC04}"/>
              </a:ext>
            </a:extLst>
          </p:cNvPr>
          <p:cNvSpPr/>
          <p:nvPr/>
        </p:nvSpPr>
        <p:spPr>
          <a:xfrm>
            <a:off x="4064538" y="2361170"/>
            <a:ext cx="132965" cy="3634896"/>
          </a:xfrm>
          <a:prstGeom prst="rect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024029B-92F2-65B0-3B62-3576B5456693}"/>
              </a:ext>
            </a:extLst>
          </p:cNvPr>
          <p:cNvCxnSpPr/>
          <p:nvPr/>
        </p:nvCxnSpPr>
        <p:spPr>
          <a:xfrm>
            <a:off x="2955214" y="3352800"/>
            <a:ext cx="2343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3CC66CC-9508-C18D-5DAD-63F3B81EAB00}"/>
              </a:ext>
            </a:extLst>
          </p:cNvPr>
          <p:cNvCxnSpPr/>
          <p:nvPr/>
        </p:nvCxnSpPr>
        <p:spPr>
          <a:xfrm>
            <a:off x="2955214" y="3600450"/>
            <a:ext cx="2343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D028C25-1941-CF31-88DF-038F12879A65}"/>
              </a:ext>
            </a:extLst>
          </p:cNvPr>
          <p:cNvCxnSpPr/>
          <p:nvPr/>
        </p:nvCxnSpPr>
        <p:spPr>
          <a:xfrm>
            <a:off x="2955214" y="2971800"/>
            <a:ext cx="2343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7F48783-ECB6-B404-C94F-DBEE4713BF6C}"/>
              </a:ext>
            </a:extLst>
          </p:cNvPr>
          <p:cNvCxnSpPr/>
          <p:nvPr/>
        </p:nvCxnSpPr>
        <p:spPr>
          <a:xfrm>
            <a:off x="4583989" y="3248025"/>
            <a:ext cx="2343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6DC14A5-FDF1-E064-2BDA-844E25102C99}"/>
              </a:ext>
            </a:extLst>
          </p:cNvPr>
          <p:cNvCxnSpPr>
            <a:cxnSpLocks/>
          </p:cNvCxnSpPr>
          <p:nvPr/>
        </p:nvCxnSpPr>
        <p:spPr>
          <a:xfrm>
            <a:off x="6892121" y="2628900"/>
            <a:ext cx="992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E46B643-BEFA-F56F-09AC-FF4C545FE2FB}"/>
              </a:ext>
            </a:extLst>
          </p:cNvPr>
          <p:cNvCxnSpPr>
            <a:cxnSpLocks/>
          </p:cNvCxnSpPr>
          <p:nvPr/>
        </p:nvCxnSpPr>
        <p:spPr>
          <a:xfrm>
            <a:off x="7047696" y="2771775"/>
            <a:ext cx="9922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ABC7801-E655-81E5-797E-037A1A2872F5}"/>
              </a:ext>
            </a:extLst>
          </p:cNvPr>
          <p:cNvCxnSpPr>
            <a:cxnSpLocks/>
          </p:cNvCxnSpPr>
          <p:nvPr/>
        </p:nvCxnSpPr>
        <p:spPr>
          <a:xfrm>
            <a:off x="7905750" y="3114675"/>
            <a:ext cx="714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5BCC860-4AC2-390D-7019-6085ECE37187}"/>
              </a:ext>
            </a:extLst>
          </p:cNvPr>
          <p:cNvCxnSpPr>
            <a:cxnSpLocks/>
          </p:cNvCxnSpPr>
          <p:nvPr/>
        </p:nvCxnSpPr>
        <p:spPr>
          <a:xfrm>
            <a:off x="7610948" y="3429000"/>
            <a:ext cx="714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5DF76D1-24E2-EA05-2F64-E2EB309B3FF5}"/>
              </a:ext>
            </a:extLst>
          </p:cNvPr>
          <p:cNvCxnSpPr>
            <a:cxnSpLocks/>
          </p:cNvCxnSpPr>
          <p:nvPr/>
        </p:nvCxnSpPr>
        <p:spPr>
          <a:xfrm>
            <a:off x="7905750" y="4805362"/>
            <a:ext cx="714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BC262AD6-A278-C174-9E74-F7E13B6990A5}"/>
              </a:ext>
            </a:extLst>
          </p:cNvPr>
          <p:cNvCxnSpPr>
            <a:cxnSpLocks/>
          </p:cNvCxnSpPr>
          <p:nvPr/>
        </p:nvCxnSpPr>
        <p:spPr>
          <a:xfrm>
            <a:off x="9295428" y="3786187"/>
            <a:ext cx="714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76D7432-7F0F-F06F-8D81-22A9176CFD2F}"/>
              </a:ext>
            </a:extLst>
          </p:cNvPr>
          <p:cNvCxnSpPr>
            <a:cxnSpLocks/>
          </p:cNvCxnSpPr>
          <p:nvPr/>
        </p:nvCxnSpPr>
        <p:spPr>
          <a:xfrm>
            <a:off x="10357465" y="3788568"/>
            <a:ext cx="714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2DDFE52-E43A-2D9F-3801-1FC071970F1B}"/>
              </a:ext>
            </a:extLst>
          </p:cNvPr>
          <p:cNvCxnSpPr>
            <a:cxnSpLocks/>
          </p:cNvCxnSpPr>
          <p:nvPr/>
        </p:nvCxnSpPr>
        <p:spPr>
          <a:xfrm>
            <a:off x="7013386" y="5329236"/>
            <a:ext cx="714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623F17D-839C-FFA1-BA67-FC27B9885A6B}"/>
              </a:ext>
            </a:extLst>
          </p:cNvPr>
          <p:cNvCxnSpPr/>
          <p:nvPr/>
        </p:nvCxnSpPr>
        <p:spPr>
          <a:xfrm>
            <a:off x="4393489" y="5776302"/>
            <a:ext cx="2343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E6D102D-4FAB-FB15-75DD-E0D216FA5D95}"/>
              </a:ext>
            </a:extLst>
          </p:cNvPr>
          <p:cNvSpPr txBox="1"/>
          <p:nvPr/>
        </p:nvSpPr>
        <p:spPr>
          <a:xfrm>
            <a:off x="1006850" y="6090508"/>
            <a:ext cx="5783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highlight>
                  <a:srgbClr val="FF0000"/>
                </a:highlight>
              </a:rPr>
              <a:t>Remplissage &lt; 40%</a:t>
            </a:r>
            <a:r>
              <a:rPr lang="fr-FR" sz="1400" dirty="0"/>
              <a:t> ; </a:t>
            </a:r>
            <a:r>
              <a:rPr lang="fr-FR" sz="1400" b="1" u="sng" dirty="0">
                <a:solidFill>
                  <a:srgbClr val="FF0000"/>
                </a:solidFill>
              </a:rPr>
              <a:t>valeurs aberrantes</a:t>
            </a:r>
          </a:p>
        </p:txBody>
      </p:sp>
    </p:spTree>
    <p:extLst>
      <p:ext uri="{BB962C8B-B14F-4D97-AF65-F5344CB8AC3E}">
        <p14:creationId xmlns:p14="http://schemas.microsoft.com/office/powerpoint/2010/main" val="22704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736228B3-C1F1-713E-9341-F5F3BBF2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71" y="2349818"/>
            <a:ext cx="9572306" cy="362354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13BA7B-0CB8-6173-D1B4-8D2E6678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183DA-318E-0660-6F3C-40ED895576A1}"/>
              </a:ext>
            </a:extLst>
          </p:cNvPr>
          <p:cNvSpPr/>
          <p:nvPr/>
        </p:nvSpPr>
        <p:spPr>
          <a:xfrm>
            <a:off x="10317706" y="5776302"/>
            <a:ext cx="1708245" cy="944195"/>
          </a:xfrm>
          <a:prstGeom prst="rect">
            <a:avLst/>
          </a:prstGeom>
          <a:blipFill dpi="0" rotWithShape="1">
            <a:blip r:embed="rId3">
              <a:alphaModFix amt="34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15B17-3AEF-84DD-876E-6385156516FA}"/>
              </a:ext>
            </a:extLst>
          </p:cNvPr>
          <p:cNvSpPr/>
          <p:nvPr/>
        </p:nvSpPr>
        <p:spPr>
          <a:xfrm>
            <a:off x="1124262" y="2144333"/>
            <a:ext cx="9578715" cy="2054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Noms             des             colonnes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B57435-4B39-3C62-859C-46C6980CD5A1}"/>
              </a:ext>
            </a:extLst>
          </p:cNvPr>
          <p:cNvSpPr txBox="1"/>
          <p:nvPr/>
        </p:nvSpPr>
        <p:spPr>
          <a:xfrm>
            <a:off x="1124262" y="1660947"/>
            <a:ext cx="5783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2) Remplissage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EF5BB2-F2B5-4F20-0562-B48FFE4ADD0B}"/>
              </a:ext>
            </a:extLst>
          </p:cNvPr>
          <p:cNvSpPr/>
          <p:nvPr/>
        </p:nvSpPr>
        <p:spPr>
          <a:xfrm>
            <a:off x="4103214" y="4297679"/>
            <a:ext cx="2053746" cy="1632241"/>
          </a:xfrm>
          <a:prstGeom prst="rect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86D3E4-4192-BC4D-64BF-ED8604EEA6A9}"/>
              </a:ext>
            </a:extLst>
          </p:cNvPr>
          <p:cNvSpPr/>
          <p:nvPr/>
        </p:nvSpPr>
        <p:spPr>
          <a:xfrm>
            <a:off x="7482839" y="4297679"/>
            <a:ext cx="484525" cy="1632241"/>
          </a:xfrm>
          <a:prstGeom prst="rect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E7238A-4F64-C3C0-9F6F-E47196995A68}"/>
              </a:ext>
            </a:extLst>
          </p:cNvPr>
          <p:cNvSpPr/>
          <p:nvPr/>
        </p:nvSpPr>
        <p:spPr>
          <a:xfrm>
            <a:off x="5006339" y="2349818"/>
            <a:ext cx="484525" cy="1904419"/>
          </a:xfrm>
          <a:prstGeom prst="rect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54F659-6AC7-844F-3BEA-A05E5F2EDF18}"/>
              </a:ext>
            </a:extLst>
          </p:cNvPr>
          <p:cNvSpPr/>
          <p:nvPr/>
        </p:nvSpPr>
        <p:spPr>
          <a:xfrm>
            <a:off x="9293243" y="4297679"/>
            <a:ext cx="917557" cy="1632241"/>
          </a:xfrm>
          <a:prstGeom prst="rect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9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229EB7A-8368-07FC-C186-7BC6788E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71" y="2349818"/>
            <a:ext cx="9572306" cy="36235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EEBB27-05F1-5771-F7CD-DEF17077DC73}"/>
              </a:ext>
            </a:extLst>
          </p:cNvPr>
          <p:cNvSpPr/>
          <p:nvPr/>
        </p:nvSpPr>
        <p:spPr>
          <a:xfrm>
            <a:off x="1124262" y="2144333"/>
            <a:ext cx="9578715" cy="2054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Noms             des             colonnes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13BA7B-0CB8-6173-D1B4-8D2E6678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183DA-318E-0660-6F3C-40ED895576A1}"/>
              </a:ext>
            </a:extLst>
          </p:cNvPr>
          <p:cNvSpPr/>
          <p:nvPr/>
        </p:nvSpPr>
        <p:spPr>
          <a:xfrm>
            <a:off x="10317706" y="5776302"/>
            <a:ext cx="1708245" cy="944195"/>
          </a:xfrm>
          <a:prstGeom prst="rect">
            <a:avLst/>
          </a:prstGeom>
          <a:blipFill dpi="0" rotWithShape="1">
            <a:blip r:embed="rId3">
              <a:alphaModFix amt="34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52AE76-AD83-D9F8-A7BE-9E639F76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62" y="2505368"/>
            <a:ext cx="4159945" cy="338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7A37C03-956F-54D5-6174-F1BEA95E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270" y="2406035"/>
            <a:ext cx="5036379" cy="348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0C9F86-D3FD-07D2-6244-A8F7A6035B82}"/>
              </a:ext>
            </a:extLst>
          </p:cNvPr>
          <p:cNvSpPr txBox="1"/>
          <p:nvPr/>
        </p:nvSpPr>
        <p:spPr>
          <a:xfrm>
            <a:off x="1124262" y="1660947"/>
            <a:ext cx="5783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3) Exploration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611B18-452C-E4DA-7131-F75A1D7C2C45}"/>
              </a:ext>
            </a:extLst>
          </p:cNvPr>
          <p:cNvSpPr txBox="1"/>
          <p:nvPr/>
        </p:nvSpPr>
        <p:spPr>
          <a:xfrm>
            <a:off x="1063291" y="6072387"/>
            <a:ext cx="695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Comportement et cohérences des données post-traitement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5E3266-F86F-0F73-913B-2EF2B75FB574}"/>
              </a:ext>
            </a:extLst>
          </p:cNvPr>
          <p:cNvSpPr txBox="1"/>
          <p:nvPr/>
        </p:nvSpPr>
        <p:spPr>
          <a:xfrm>
            <a:off x="1063290" y="6407020"/>
            <a:ext cx="695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+ RGPD</a:t>
            </a:r>
          </a:p>
        </p:txBody>
      </p:sp>
    </p:spTree>
    <p:extLst>
      <p:ext uri="{BB962C8B-B14F-4D97-AF65-F5344CB8AC3E}">
        <p14:creationId xmlns:p14="http://schemas.microsoft.com/office/powerpoint/2010/main" val="75372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881E1-15F7-D367-0425-5F12A9BD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 DES DONNEES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71EF5B-F9C2-6896-4660-862DD6F8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2338387"/>
            <a:ext cx="3905250" cy="1190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D5D59F-04DE-8D50-AABC-2EFDE564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76" y="3830470"/>
            <a:ext cx="5056081" cy="191395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A7080E-EC91-E973-85DE-93D947A1165F}"/>
              </a:ext>
            </a:extLst>
          </p:cNvPr>
          <p:cNvSpPr txBox="1"/>
          <p:nvPr/>
        </p:nvSpPr>
        <p:spPr>
          <a:xfrm>
            <a:off x="6613476" y="5879068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320 000 x 42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3B3ED75-E3EC-0AAD-FB6E-84B360BD521E}"/>
              </a:ext>
            </a:extLst>
          </p:cNvPr>
          <p:cNvSpPr txBox="1"/>
          <p:nvPr/>
        </p:nvSpPr>
        <p:spPr>
          <a:xfrm>
            <a:off x="1158874" y="1816195"/>
            <a:ext cx="435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trike="sngStrike" dirty="0"/>
              <a:t>Variables &gt; 60 % valeurs manquantes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BC2419-3999-7554-5812-AB3B6480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4" y="3872091"/>
            <a:ext cx="4950049" cy="1872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78A54C74-3E29-394C-D312-3E6A7AA7E5A5}"/>
              </a:ext>
            </a:extLst>
          </p:cNvPr>
          <p:cNvSpPr/>
          <p:nvPr/>
        </p:nvSpPr>
        <p:spPr>
          <a:xfrm>
            <a:off x="6186622" y="4626591"/>
            <a:ext cx="426854" cy="295489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55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881E1-15F7-D367-0425-5F12A9BD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 DES DONNEES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D5D59F-04DE-8D50-AABC-2EFDE564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1" y="2144433"/>
            <a:ext cx="5851577" cy="221508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3B3ED75-E3EC-0AAD-FB6E-84B360BD521E}"/>
              </a:ext>
            </a:extLst>
          </p:cNvPr>
          <p:cNvSpPr txBox="1"/>
          <p:nvPr/>
        </p:nvSpPr>
        <p:spPr>
          <a:xfrm>
            <a:off x="1070782" y="1575535"/>
            <a:ext cx="71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Identification valeurs aberrantes par connaissance métier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A214CD-C422-D369-14ED-ECDBF2780E16}"/>
              </a:ext>
            </a:extLst>
          </p:cNvPr>
          <p:cNvSpPr txBox="1"/>
          <p:nvPr/>
        </p:nvSpPr>
        <p:spPr>
          <a:xfrm>
            <a:off x="7191122" y="1842557"/>
            <a:ext cx="1841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pPr algn="r"/>
            <a:r>
              <a:rPr lang="fr-FR" sz="1200" dirty="0"/>
              <a:t>energy_100g</a:t>
            </a:r>
          </a:p>
          <a:p>
            <a:pPr algn="r"/>
            <a:r>
              <a:rPr lang="fr-FR" sz="1200" dirty="0"/>
              <a:t>fat_100g</a:t>
            </a:r>
          </a:p>
          <a:p>
            <a:pPr algn="r"/>
            <a:r>
              <a:rPr lang="fr-FR" sz="1200" dirty="0"/>
              <a:t>saturated-fat_100g</a:t>
            </a:r>
          </a:p>
          <a:p>
            <a:pPr algn="r"/>
            <a:r>
              <a:rPr lang="fr-FR" sz="1200" dirty="0"/>
              <a:t>trans-fat_100g</a:t>
            </a:r>
          </a:p>
          <a:p>
            <a:pPr algn="r"/>
            <a:r>
              <a:rPr lang="fr-FR" sz="1200" dirty="0"/>
              <a:t>cholesterol_100g</a:t>
            </a:r>
          </a:p>
          <a:p>
            <a:pPr algn="r"/>
            <a:r>
              <a:rPr lang="fr-FR" sz="1200" dirty="0"/>
              <a:t>carbohydrates_100g</a:t>
            </a:r>
          </a:p>
          <a:p>
            <a:pPr algn="r"/>
            <a:r>
              <a:rPr lang="fr-FR" sz="1200" dirty="0"/>
              <a:t>sugars_100g</a:t>
            </a:r>
          </a:p>
          <a:p>
            <a:pPr algn="r"/>
            <a:r>
              <a:rPr lang="fr-FR" sz="1200" dirty="0"/>
              <a:t>fiber_100g</a:t>
            </a:r>
          </a:p>
          <a:p>
            <a:pPr algn="r"/>
            <a:r>
              <a:rPr lang="fr-FR" sz="1200" dirty="0"/>
              <a:t>proteins_100g</a:t>
            </a:r>
          </a:p>
          <a:p>
            <a:pPr algn="r"/>
            <a:r>
              <a:rPr lang="fr-FR" sz="1200" dirty="0"/>
              <a:t>salt_100g</a:t>
            </a:r>
          </a:p>
          <a:p>
            <a:pPr algn="r"/>
            <a:r>
              <a:rPr lang="fr-FR" sz="1200" dirty="0"/>
              <a:t>sodium_100g</a:t>
            </a:r>
          </a:p>
          <a:p>
            <a:pPr algn="r"/>
            <a:r>
              <a:rPr lang="fr-FR" sz="1200" dirty="0"/>
              <a:t>vitamin-a_100g</a:t>
            </a:r>
          </a:p>
          <a:p>
            <a:pPr algn="r"/>
            <a:r>
              <a:rPr lang="fr-FR" sz="1200" dirty="0"/>
              <a:t>vitamin-c_100g</a:t>
            </a:r>
          </a:p>
          <a:p>
            <a:pPr algn="r"/>
            <a:r>
              <a:rPr lang="fr-FR" sz="1200" dirty="0"/>
              <a:t>calcium_100g</a:t>
            </a:r>
          </a:p>
          <a:p>
            <a:pPr algn="r"/>
            <a:r>
              <a:rPr lang="fr-FR" sz="1200" dirty="0"/>
              <a:t>iron_100g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21F30B-6335-2074-2B93-077B479FF56C}"/>
              </a:ext>
            </a:extLst>
          </p:cNvPr>
          <p:cNvSpPr/>
          <p:nvPr/>
        </p:nvSpPr>
        <p:spPr>
          <a:xfrm>
            <a:off x="1103653" y="1967308"/>
            <a:ext cx="5827426" cy="1771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Noms             des             colonnes</a:t>
            </a:r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03160AFB-383D-88BD-678C-1DD663FDB197}"/>
              </a:ext>
            </a:extLst>
          </p:cNvPr>
          <p:cNvSpPr/>
          <p:nvPr/>
        </p:nvSpPr>
        <p:spPr>
          <a:xfrm>
            <a:off x="7032678" y="2055871"/>
            <a:ext cx="401612" cy="2303644"/>
          </a:xfrm>
          <a:prstGeom prst="rightBrac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ACC27B-DF4E-0B34-96A2-F8DEE1F9B976}"/>
              </a:ext>
            </a:extLst>
          </p:cNvPr>
          <p:cNvSpPr txBox="1"/>
          <p:nvPr/>
        </p:nvSpPr>
        <p:spPr>
          <a:xfrm>
            <a:off x="1079501" y="4517049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0 g &lt; valeur nutritionnelle &lt; 100 g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231D10B-4D7A-8364-1CAD-50330DCC8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870351"/>
            <a:ext cx="4657725" cy="36195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9373F58-4951-F3D7-4F85-E96EC3C427D8}"/>
              </a:ext>
            </a:extLst>
          </p:cNvPr>
          <p:cNvSpPr txBox="1"/>
          <p:nvPr/>
        </p:nvSpPr>
        <p:spPr>
          <a:xfrm>
            <a:off x="1103653" y="5954219"/>
            <a:ext cx="5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fr-FR" dirty="0"/>
              <a:t>Somme(valeurs nutritionnelles) &lt; 105 g (avec 5 g de marge)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17C8F73-AD1B-E2AE-F0FC-293248B3BF30}"/>
              </a:ext>
            </a:extLst>
          </p:cNvPr>
          <p:cNvSpPr txBox="1"/>
          <p:nvPr/>
        </p:nvSpPr>
        <p:spPr>
          <a:xfrm>
            <a:off x="1079501" y="5304884"/>
            <a:ext cx="354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fr-FR" dirty="0"/>
              <a:t>0 kJ &lt; energy_100g &lt; 3770 kJ (huile)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2EA478A-D499-2FBE-4F9E-B9F1E4DDA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5624074"/>
            <a:ext cx="4162425" cy="238125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631D7BD-D33D-EA17-FB1B-FBF22AE8B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78" y="6298264"/>
            <a:ext cx="5362575" cy="180975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8E4C0C-4100-CCA8-32F0-84CA19B17D32}"/>
              </a:ext>
            </a:extLst>
          </p:cNvPr>
          <p:cNvSpPr txBox="1"/>
          <p:nvPr/>
        </p:nvSpPr>
        <p:spPr>
          <a:xfrm>
            <a:off x="9436705" y="1621701"/>
            <a:ext cx="184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fr-FR" sz="1200" u="sng" dirty="0"/>
              <a:t>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0669DF-2368-F322-FBD5-7A70C89FB4BD}"/>
              </a:ext>
            </a:extLst>
          </p:cNvPr>
          <p:cNvSpPr txBox="1"/>
          <p:nvPr/>
        </p:nvSpPr>
        <p:spPr>
          <a:xfrm>
            <a:off x="8924657" y="1842557"/>
            <a:ext cx="1841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pPr algn="ctr"/>
            <a:r>
              <a:rPr lang="fr-FR" sz="1200" dirty="0"/>
              <a:t>2064</a:t>
            </a:r>
          </a:p>
          <a:p>
            <a:pPr algn="ctr"/>
            <a:r>
              <a:rPr lang="fr-FR" sz="1200" dirty="0"/>
              <a:t>15</a:t>
            </a:r>
          </a:p>
          <a:p>
            <a:pPr algn="ctr"/>
            <a:r>
              <a:rPr lang="fr-FR" sz="1200" dirty="0"/>
              <a:t>6</a:t>
            </a:r>
          </a:p>
          <a:p>
            <a:pPr algn="ctr"/>
            <a:r>
              <a:rPr lang="fr-FR" sz="1200" dirty="0"/>
              <a:t>1</a:t>
            </a:r>
          </a:p>
          <a:p>
            <a:pPr algn="ctr"/>
            <a:r>
              <a:rPr lang="fr-FR" sz="1200" dirty="0"/>
              <a:t>1</a:t>
            </a:r>
          </a:p>
          <a:p>
            <a:pPr algn="ctr"/>
            <a:r>
              <a:rPr lang="fr-FR" sz="1200" dirty="0"/>
              <a:t>15</a:t>
            </a:r>
          </a:p>
          <a:p>
            <a:pPr algn="ctr"/>
            <a:r>
              <a:rPr lang="fr-FR" sz="1200" dirty="0"/>
              <a:t>5</a:t>
            </a:r>
          </a:p>
          <a:p>
            <a:pPr algn="ctr"/>
            <a:r>
              <a:rPr lang="fr-FR" sz="1200" dirty="0"/>
              <a:t>3</a:t>
            </a:r>
          </a:p>
          <a:p>
            <a:pPr algn="ctr"/>
            <a:r>
              <a:rPr lang="fr-FR" sz="1200" dirty="0"/>
              <a:t>18</a:t>
            </a:r>
          </a:p>
          <a:p>
            <a:pPr algn="ctr"/>
            <a:r>
              <a:rPr lang="fr-FR" sz="1200" dirty="0"/>
              <a:t>2</a:t>
            </a:r>
          </a:p>
          <a:p>
            <a:pPr algn="ctr"/>
            <a:r>
              <a:rPr lang="fr-FR" sz="1200" dirty="0"/>
              <a:t>0,01</a:t>
            </a:r>
          </a:p>
          <a:p>
            <a:pPr algn="ctr"/>
            <a:r>
              <a:rPr lang="fr-FR" sz="1200" dirty="0"/>
              <a:t>0,007</a:t>
            </a:r>
          </a:p>
          <a:p>
            <a:pPr algn="ctr"/>
            <a:r>
              <a:rPr lang="fr-FR" sz="1200" dirty="0"/>
              <a:t>0,004</a:t>
            </a:r>
          </a:p>
          <a:p>
            <a:pPr algn="ctr"/>
            <a:r>
              <a:rPr lang="fr-FR" sz="1200" dirty="0"/>
              <a:t>0,008</a:t>
            </a:r>
          </a:p>
          <a:p>
            <a:pPr algn="ctr"/>
            <a:r>
              <a:rPr lang="fr-FR" sz="1200" dirty="0"/>
              <a:t>0,15</a:t>
            </a:r>
          </a:p>
        </p:txBody>
      </p:sp>
    </p:spTree>
    <p:extLst>
      <p:ext uri="{BB962C8B-B14F-4D97-AF65-F5344CB8AC3E}">
        <p14:creationId xmlns:p14="http://schemas.microsoft.com/office/powerpoint/2010/main" val="41637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4264</TotalTime>
  <Words>601</Words>
  <Application>Microsoft Office PowerPoint</Application>
  <PresentationFormat>Grand écran</PresentationFormat>
  <Paragraphs>187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Bookman Old Style</vt:lpstr>
      <vt:lpstr>Rockwell</vt:lpstr>
      <vt:lpstr>Wingdings</vt:lpstr>
      <vt:lpstr>Damask</vt:lpstr>
      <vt:lpstr>EXPLORATION DE LA BASE DE DONNEES OPEN FOOD FACT</vt:lpstr>
      <vt:lpstr>CONTEXTE DU PROJET</vt:lpstr>
      <vt:lpstr>CONTEXTE DU PROJET</vt:lpstr>
      <vt:lpstr>CONTEXTE DU PROJET</vt:lpstr>
      <vt:lpstr>CONTEXTE DU PROJET</vt:lpstr>
      <vt:lpstr>CONTEXTE DU PROJET</vt:lpstr>
      <vt:lpstr>CONTEXTE DU PROJET</vt:lpstr>
      <vt:lpstr>NETTOYAGE DES DONNEES</vt:lpstr>
      <vt:lpstr>NETTOYAGE DES DONNEES</vt:lpstr>
      <vt:lpstr>NETTOYAGE DES DONNEES</vt:lpstr>
      <vt:lpstr>NETTOYAGE DES DONNEES</vt:lpstr>
      <vt:lpstr>REMPLISSAGE DES DONNEES</vt:lpstr>
      <vt:lpstr>REMPLISSAGE DES DONNEES</vt:lpstr>
      <vt:lpstr>REMPLISSAGE DES DONNEES</vt:lpstr>
      <vt:lpstr>REMPLISSAGE DES DONNEES</vt:lpstr>
      <vt:lpstr>REMPLISSAGE DES DONNEES</vt:lpstr>
      <vt:lpstr>REMPLISSAGE DES DONNEES</vt:lpstr>
      <vt:lpstr>REMPLISSAGE DES DONNEES</vt:lpstr>
      <vt:lpstr>REMPLISSAGE DES DONNEES</vt:lpstr>
      <vt:lpstr>REMPLISSAGE DES DONNEES</vt:lpstr>
      <vt:lpstr>REMPLISSAGE DES DONNEES</vt:lpstr>
      <vt:lpstr>EXPLORATION DES DONNEES</vt:lpstr>
      <vt:lpstr>EXPLORATION DES DONNEES</vt:lpstr>
      <vt:lpstr>EXPLORATION DES DONNEES</vt:lpstr>
      <vt:lpstr>EXPLORATION DES DONNEES</vt:lpstr>
      <vt:lpstr>RGPD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DE LA BASE DE DONNEES OPEN FOOD FACT</dc:title>
  <dc:creator>lucas lucas</dc:creator>
  <cp:lastModifiedBy>lucas lucas</cp:lastModifiedBy>
  <cp:revision>96</cp:revision>
  <dcterms:created xsi:type="dcterms:W3CDTF">2023-12-09T16:11:06Z</dcterms:created>
  <dcterms:modified xsi:type="dcterms:W3CDTF">2023-12-15T13:20:17Z</dcterms:modified>
</cp:coreProperties>
</file>